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71" r:id="rId4"/>
    <p:sldId id="272" r:id="rId5"/>
    <p:sldId id="261" r:id="rId6"/>
    <p:sldId id="293" r:id="rId7"/>
    <p:sldId id="283" r:id="rId8"/>
    <p:sldId id="294" r:id="rId9"/>
    <p:sldId id="275" r:id="rId10"/>
    <p:sldId id="258" r:id="rId11"/>
    <p:sldId id="266" r:id="rId12"/>
    <p:sldId id="267" r:id="rId13"/>
    <p:sldId id="268" r:id="rId14"/>
    <p:sldId id="295" r:id="rId15"/>
    <p:sldId id="296" r:id="rId16"/>
    <p:sldId id="297" r:id="rId17"/>
    <p:sldId id="298" r:id="rId18"/>
    <p:sldId id="299" r:id="rId19"/>
    <p:sldId id="300" r:id="rId20"/>
    <p:sldId id="284" r:id="rId21"/>
    <p:sldId id="273" r:id="rId22"/>
    <p:sldId id="301" r:id="rId23"/>
    <p:sldId id="290" r:id="rId24"/>
    <p:sldId id="291" r:id="rId25"/>
    <p:sldId id="276" r:id="rId26"/>
    <p:sldId id="282" r:id="rId27"/>
    <p:sldId id="279" r:id="rId28"/>
    <p:sldId id="280" r:id="rId29"/>
    <p:sldId id="286" r:id="rId30"/>
    <p:sldId id="287" r:id="rId31"/>
    <p:sldId id="292" r:id="rId32"/>
    <p:sldId id="281" r:id="rId33"/>
    <p:sldId id="277" r:id="rId34"/>
    <p:sldId id="288" r:id="rId35"/>
    <p:sldId id="289" r:id="rId36"/>
    <p:sldId id="278" r:id="rId37"/>
    <p:sldId id="265" r:id="rId38"/>
  </p:sldIdLst>
  <p:sldSz cx="18288000" cy="10287000"/>
  <p:notesSz cx="10287000" cy="18288000"/>
  <p:embeddedFontLst>
    <p:embeddedFont>
      <p:font typeface="Arial Black" panose="020B0A04020102020204" pitchFamily="34" charset="0"/>
      <p:bold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Rix열정도" panose="00000500000000000000" pitchFamily="2" charset="-127"/>
      <p:regular r:id="rId45"/>
    </p:embeddedFont>
    <p:embeddedFont>
      <p:font typeface="나눔바른고딕" panose="020B0603020101020101" pitchFamily="50" charset="-127"/>
      <p:regular r:id="rId46"/>
      <p:bold r:id="rId47"/>
    </p:embeddedFont>
    <p:embeddedFont>
      <p:font typeface="나눔스퀘어 Bold" panose="020B0600000101010101" pitchFamily="50" charset="-127"/>
      <p:bold r:id="rId48"/>
    </p:embeddedFont>
    <p:embeddedFont>
      <p:font typeface="나눔스퀘어 ExtraBold" panose="020B0600000101010101" pitchFamily="50" charset="-127"/>
      <p:bold r:id="rId49"/>
    </p:embeddedFont>
    <p:embeddedFont>
      <p:font typeface="맑은 고딕" panose="020B0503020000020004" pitchFamily="50" charset="-127"/>
      <p:regular r:id="rId50"/>
      <p:bold r:id="rId51"/>
    </p:embeddedFont>
    <p:embeddedFont>
      <p:font typeface="이사만루체 Bold" panose="00000800000000000000" pitchFamily="2" charset="-127"/>
      <p:bold r:id="rId52"/>
    </p:embeddedFont>
    <p:embeddedFont>
      <p:font typeface="이사만루체 Medium" panose="00000600000000000000" pitchFamily="2" charset="-127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6EFB"/>
    <a:srgbClr val="1F66C2"/>
    <a:srgbClr val="ABC3DF"/>
    <a:srgbClr val="F1F3F5"/>
    <a:srgbClr val="FFFFFF"/>
    <a:srgbClr val="5E99FC"/>
    <a:srgbClr val="2DFFCC"/>
    <a:srgbClr val="5D9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67" autoAdjust="0"/>
    <p:restoredTop sz="70522" autoAdjust="0"/>
  </p:normalViewPr>
  <p:slideViewPr>
    <p:cSldViewPr>
      <p:cViewPr varScale="1">
        <p:scale>
          <a:sx n="30" d="100"/>
          <a:sy n="30" d="100"/>
        </p:scale>
        <p:origin x="113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C80E9C-3E36-442A-AF90-B100FACCFB7F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E8DF6D-D6FF-485F-868E-0DE4131400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287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안녕하세여</a:t>
            </a:r>
            <a:r>
              <a:rPr lang="en-US" altLang="ko-KR" dirty="0"/>
              <a:t>. </a:t>
            </a:r>
            <a:r>
              <a:rPr lang="ko-KR" altLang="en-US" dirty="0"/>
              <a:t>저희는 </a:t>
            </a:r>
            <a:r>
              <a:rPr lang="en-US" altLang="ko-KR" dirty="0"/>
              <a:t>'</a:t>
            </a:r>
            <a:r>
              <a:rPr lang="ko-KR" altLang="en-US" dirty="0"/>
              <a:t>네 스펙을 </a:t>
            </a:r>
            <a:r>
              <a:rPr lang="ko-KR" altLang="en-US" dirty="0" err="1"/>
              <a:t>리스펙</a:t>
            </a:r>
            <a:r>
              <a:rPr lang="en-US" altLang="ko-KR" dirty="0"/>
              <a:t>' </a:t>
            </a:r>
            <a:r>
              <a:rPr lang="ko-KR" altLang="en-US" dirty="0"/>
              <a:t>서비스를 개발하게 된 팀 </a:t>
            </a:r>
            <a:r>
              <a:rPr lang="ko-KR" altLang="en-US" dirty="0" err="1"/>
              <a:t>데브몬입니다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911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이번학기에 소프트웨어 공학 과목을 수강하면서 수업에서 배운 개발 모델을 저희 프로젝트에도 적용하면 좋을 것 같다는 생각이 들었습니다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642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적용할 개발 모델의 후보로는 폭포수 모델과 애자일 모델이 있었습니다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72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결과적으로는 애자일 모델 선택했습니다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요구사항 분석 과정에서 다양한 개발 방향성과 주제들이 제안되어 하나로 통일하는 데에 어려움을 겪으면서</a:t>
            </a:r>
            <a:r>
              <a:rPr lang="en-US" altLang="ko-KR" dirty="0"/>
              <a:t>,</a:t>
            </a:r>
            <a:r>
              <a:rPr lang="ko-KR" altLang="en-US" dirty="0"/>
              <a:t> 공통된 의견을 먼저 추출하여</a:t>
            </a:r>
            <a:r>
              <a:rPr lang="en-US" altLang="ko-KR" dirty="0"/>
              <a:t>,</a:t>
            </a:r>
            <a:r>
              <a:rPr lang="ko-KR" altLang="en-US" dirty="0"/>
              <a:t>부분적으로 설계하자는 쪽으로 의견이 모아졌습니다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37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따라서 다음과 같이 분석</a:t>
            </a:r>
            <a:r>
              <a:rPr lang="en-US" altLang="ko-KR" dirty="0"/>
              <a:t>, </a:t>
            </a:r>
            <a:r>
              <a:rPr lang="ko-KR" altLang="en-US" dirty="0"/>
              <a:t>설계</a:t>
            </a:r>
            <a:r>
              <a:rPr lang="en-US" altLang="ko-KR" dirty="0"/>
              <a:t>, </a:t>
            </a:r>
            <a:r>
              <a:rPr lang="ko-KR" altLang="en-US" dirty="0"/>
              <a:t>구현</a:t>
            </a:r>
            <a:r>
              <a:rPr lang="en-US" altLang="ko-KR" dirty="0"/>
              <a:t>, </a:t>
            </a:r>
            <a:r>
              <a:rPr lang="ko-KR" altLang="en-US" dirty="0"/>
              <a:t>테스트의 과정을 거쳐 첫번째 </a:t>
            </a:r>
            <a:r>
              <a:rPr lang="ko-KR" altLang="en-US" dirty="0" err="1"/>
              <a:t>이터레이션을</a:t>
            </a:r>
            <a:r>
              <a:rPr lang="ko-KR" altLang="en-US" dirty="0"/>
              <a:t> 거쳤습니다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04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저희 사용하는 개발환경 및 기술에 대한 내용입니다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2507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백엔드는</a:t>
            </a:r>
            <a:r>
              <a:rPr lang="ko-KR" altLang="en-US" dirty="0"/>
              <a:t> </a:t>
            </a:r>
            <a:r>
              <a:rPr lang="en-US" altLang="ko-KR" dirty="0"/>
              <a:t>node.js</a:t>
            </a:r>
            <a:r>
              <a:rPr lang="ko-KR" altLang="en-US" dirty="0"/>
              <a:t>와 </a:t>
            </a:r>
            <a:r>
              <a:rPr lang="en-US" altLang="ko-KR" dirty="0"/>
              <a:t>express </a:t>
            </a:r>
            <a:r>
              <a:rPr lang="ko-KR" altLang="en-US" dirty="0"/>
              <a:t>프레임워크를 사용하였고</a:t>
            </a:r>
            <a:r>
              <a:rPr lang="en-US" altLang="ko-KR" dirty="0"/>
              <a:t>,</a:t>
            </a:r>
            <a:endParaRPr lang="ko-KR" altLang="en-US" dirty="0"/>
          </a:p>
          <a:p>
            <a:r>
              <a:rPr lang="ko-KR" altLang="en-US" dirty="0" err="1"/>
              <a:t>프론트엔드는</a:t>
            </a:r>
            <a:r>
              <a:rPr lang="ko-KR" altLang="en-US" dirty="0"/>
              <a:t> </a:t>
            </a:r>
            <a:r>
              <a:rPr lang="en-US" altLang="ko-KR" dirty="0"/>
              <a:t>react,</a:t>
            </a:r>
            <a:r>
              <a:rPr lang="ko-KR" altLang="en-US" dirty="0"/>
              <a:t> 그리고 디자인 툴인 </a:t>
            </a:r>
            <a:r>
              <a:rPr lang="en-US" altLang="ko-KR" dirty="0" err="1"/>
              <a:t>figma</a:t>
            </a:r>
            <a:r>
              <a:rPr lang="ko-KR" altLang="en-US" dirty="0"/>
              <a:t>와 </a:t>
            </a:r>
            <a:r>
              <a:rPr lang="en-US" altLang="ko-KR" dirty="0"/>
              <a:t>material-UI</a:t>
            </a:r>
            <a:r>
              <a:rPr lang="ko-KR" altLang="en-US" dirty="0"/>
              <a:t>를 사용했으며</a:t>
            </a:r>
            <a:r>
              <a:rPr lang="en-US" altLang="ko-KR" dirty="0"/>
              <a:t>,</a:t>
            </a:r>
            <a:endParaRPr lang="ko-KR" altLang="en-US" dirty="0"/>
          </a:p>
          <a:p>
            <a:r>
              <a:rPr lang="ko-KR" altLang="en-US" dirty="0"/>
              <a:t>데이터베이스는 </a:t>
            </a:r>
            <a:r>
              <a:rPr lang="en-US" altLang="ko-KR" dirty="0" err="1"/>
              <a:t>mysql</a:t>
            </a:r>
            <a:r>
              <a:rPr lang="ko-KR" altLang="en-US" dirty="0"/>
              <a:t>과 아마존의 </a:t>
            </a:r>
            <a:r>
              <a:rPr lang="en-US" altLang="ko-KR" dirty="0" err="1"/>
              <a:t>rds</a:t>
            </a:r>
            <a:r>
              <a:rPr lang="ko-KR" altLang="en-US" dirty="0"/>
              <a:t>를 사용했습니다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Infra</a:t>
            </a:r>
            <a:r>
              <a:rPr lang="ko-KR" altLang="en-US" dirty="0"/>
              <a:t>로는 </a:t>
            </a:r>
            <a:r>
              <a:rPr lang="en-US" altLang="ko-KR" dirty="0"/>
              <a:t>ec2</a:t>
            </a:r>
            <a:r>
              <a:rPr lang="ko-KR" altLang="en-US" dirty="0"/>
              <a:t>와 </a:t>
            </a:r>
            <a:r>
              <a:rPr lang="ko-KR" altLang="en-US" dirty="0" err="1"/>
              <a:t>도커를</a:t>
            </a:r>
            <a:r>
              <a:rPr lang="ko-KR" altLang="en-US" dirty="0"/>
              <a:t> 사용할 예정입니다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793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협업 환경으로는 우선 </a:t>
            </a:r>
            <a:r>
              <a:rPr lang="ko-KR" altLang="en-US" dirty="0" err="1"/>
              <a:t>깃허브를</a:t>
            </a:r>
            <a:r>
              <a:rPr lang="ko-KR" altLang="en-US" dirty="0"/>
              <a:t> 통해 개발 코드를 공유하고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4645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 err="1"/>
              <a:t>노션에서</a:t>
            </a:r>
            <a:r>
              <a:rPr lang="ko-KR" altLang="en-US" dirty="0"/>
              <a:t> 개발 진행상황에 대한 체크리스트와 회의록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en-US" altLang="ko-KR" dirty="0"/>
              <a:t>API</a:t>
            </a:r>
            <a:r>
              <a:rPr lang="ko-KR" altLang="en-US" dirty="0"/>
              <a:t>명세서를 관리합니다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4681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진행 상황부터는 다른 팀원이 이어서 발표하겠습니다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저는 </a:t>
            </a:r>
            <a:r>
              <a:rPr lang="ko-KR" altLang="en-US" dirty="0" err="1"/>
              <a:t>프론트엔드</a:t>
            </a:r>
            <a:r>
              <a:rPr lang="ko-KR" altLang="en-US" dirty="0"/>
              <a:t> 클라이언트 담당 </a:t>
            </a:r>
            <a:r>
              <a:rPr lang="ko-KR" altLang="en-US" dirty="0" err="1"/>
              <a:t>김채은입니다</a:t>
            </a:r>
            <a:r>
              <a:rPr lang="en-US" altLang="ko-KR" dirty="0"/>
              <a:t>. </a:t>
            </a:r>
            <a:r>
              <a:rPr lang="ko-KR" altLang="en-US" dirty="0"/>
              <a:t>지금부터 저희 프로젝트의 진행상황에 대해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4639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지금까지의 진행 상황은 다음과 같습니다</a:t>
            </a:r>
            <a:r>
              <a:rPr lang="en-US" altLang="ko-KR" dirty="0"/>
              <a:t>. 9</a:t>
            </a:r>
            <a:r>
              <a:rPr lang="ko-KR" altLang="en-US" dirty="0"/>
              <a:t>월 둘째주에 프로젝트 기획을 구체화했고</a:t>
            </a:r>
            <a:r>
              <a:rPr lang="en-US" altLang="ko-KR" dirty="0"/>
              <a:t>, </a:t>
            </a:r>
            <a:r>
              <a:rPr lang="ko-KR" altLang="en-US" dirty="0"/>
              <a:t>셋째 주에는 </a:t>
            </a:r>
            <a:r>
              <a:rPr lang="en-US" altLang="ko-KR" dirty="0"/>
              <a:t>ERD</a:t>
            </a:r>
            <a:r>
              <a:rPr lang="ko-KR" altLang="en-US" dirty="0"/>
              <a:t>를 설계하고 화면을 구상한 뒤 로고와 슬로건을 디자인했습니다</a:t>
            </a:r>
            <a:r>
              <a:rPr lang="en-US" altLang="ko-KR" dirty="0"/>
              <a:t>. </a:t>
            </a:r>
            <a:r>
              <a:rPr lang="ko-KR" altLang="en-US" dirty="0"/>
              <a:t>넷째주에는 템플릿을 설계하여 개발 환경을 구축했습니다</a:t>
            </a:r>
            <a:r>
              <a:rPr lang="en-US" altLang="ko-KR" dirty="0"/>
              <a:t>. </a:t>
            </a:r>
            <a:r>
              <a:rPr lang="ko-KR" altLang="en-US" dirty="0"/>
              <a:t>이번주에는 프로젝트 계획서를 바탕으로 </a:t>
            </a:r>
            <a:r>
              <a:rPr lang="en-US" altLang="ko-KR" dirty="0"/>
              <a:t>1</a:t>
            </a:r>
            <a:r>
              <a:rPr lang="ko-KR" altLang="en-US" dirty="0"/>
              <a:t>차 발표를 준비했습니다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287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순서는 다음과 같습니다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저희 팀원과 프로젝트 내용에 대해서 소개한 뒤</a:t>
            </a:r>
            <a:r>
              <a:rPr lang="en-US" altLang="ko-KR" dirty="0"/>
              <a:t>, </a:t>
            </a:r>
            <a:r>
              <a:rPr lang="ko-KR" altLang="en-US" dirty="0"/>
              <a:t>프로젝트에 적용한 소프트웨어 개발론과 사용할 개발환경</a:t>
            </a:r>
            <a:r>
              <a:rPr lang="en-US" altLang="ko-KR" dirty="0"/>
              <a:t>,</a:t>
            </a:r>
            <a:r>
              <a:rPr lang="ko-KR" altLang="en-US" dirty="0"/>
              <a:t> 기술에 대해 말씀드리겠습니다</a:t>
            </a:r>
            <a:r>
              <a:rPr lang="en-US" altLang="ko-KR" dirty="0"/>
              <a:t>. </a:t>
            </a:r>
            <a:r>
              <a:rPr lang="ko-KR" altLang="en-US" dirty="0"/>
              <a:t>그 다음</a:t>
            </a:r>
            <a:r>
              <a:rPr lang="en-US" altLang="ko-KR" dirty="0"/>
              <a:t>,</a:t>
            </a:r>
            <a:r>
              <a:rPr lang="ko-KR" altLang="en-US" dirty="0"/>
              <a:t> 현재까지의 진행상황과 기능별로 설계한 페이지를 보여드리겠습니다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7584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데이터베이스 담당자가 설계한 </a:t>
            </a:r>
            <a:r>
              <a:rPr lang="en-US" altLang="ko-KR" dirty="0"/>
              <a:t>ERD </a:t>
            </a:r>
            <a:r>
              <a:rPr lang="ko-KR" altLang="en-US" dirty="0"/>
              <a:t>화면입니다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7579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로고와 슬로건 디자인입니다</a:t>
            </a:r>
            <a:r>
              <a:rPr lang="en-US" altLang="ko-KR" dirty="0"/>
              <a:t>. </a:t>
            </a:r>
            <a:r>
              <a:rPr lang="ko-KR" altLang="en-US" dirty="0"/>
              <a:t>포트폴리오 서비스로써 신뢰감을 주기 위해 대표색으로 짙은 파란색을 선택했고</a:t>
            </a:r>
            <a:r>
              <a:rPr lang="en-US" altLang="ko-KR" dirty="0"/>
              <a:t>,</a:t>
            </a:r>
            <a:r>
              <a:rPr lang="ko-KR" altLang="en-US" dirty="0"/>
              <a:t> 서비스 이름인 </a:t>
            </a:r>
            <a:r>
              <a:rPr lang="ko-KR" altLang="en-US" dirty="0" err="1"/>
              <a:t>리스펙에서</a:t>
            </a:r>
            <a:r>
              <a:rPr lang="ko-KR" altLang="en-US" dirty="0"/>
              <a:t> 스펙을 대표색으로 강조했습니다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2457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피그마를</a:t>
            </a:r>
            <a:r>
              <a:rPr lang="ko-KR" altLang="en-US" dirty="0"/>
              <a:t> 사용하여 주요 기능별로 화면을 제작했습니다</a:t>
            </a:r>
            <a:r>
              <a:rPr lang="en-US" altLang="ko-KR" dirty="0"/>
              <a:t>. </a:t>
            </a:r>
            <a:r>
              <a:rPr lang="ko-KR" altLang="en-US" dirty="0"/>
              <a:t>지금부터 이 페이지들을 보여드리면서 저희 서비스 </a:t>
            </a:r>
            <a:r>
              <a:rPr lang="ko-KR" altLang="en-US" dirty="0" err="1"/>
              <a:t>리스펙의</a:t>
            </a:r>
            <a:r>
              <a:rPr lang="ko-KR" altLang="en-US" dirty="0"/>
              <a:t> 주요 기능을 </a:t>
            </a:r>
            <a:r>
              <a:rPr lang="ko-KR" altLang="en-US" dirty="0" err="1"/>
              <a:t>설명드리고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6944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기능에 따라 어떤 페이지를 구성했는지 보여드리겠습니다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3767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리스펙의</a:t>
            </a:r>
            <a:r>
              <a:rPr lang="ko-KR" altLang="en-US" dirty="0"/>
              <a:t> 세가지 주요 기능은 포트폴리오 관리</a:t>
            </a:r>
            <a:r>
              <a:rPr lang="en-US" altLang="ko-KR" dirty="0"/>
              <a:t>, </a:t>
            </a:r>
            <a:r>
              <a:rPr lang="ko-KR" altLang="en-US" dirty="0"/>
              <a:t>포트폴리오 탐색</a:t>
            </a:r>
            <a:r>
              <a:rPr lang="en-US" altLang="ko-KR" dirty="0"/>
              <a:t>, </a:t>
            </a:r>
            <a:r>
              <a:rPr lang="ko-KR" altLang="en-US" dirty="0"/>
              <a:t>포트폴리오를 통한 구직입니다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9486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포트폴리오 관리 페이지입니다</a:t>
            </a:r>
            <a:r>
              <a:rPr lang="en-US" altLang="ko-KR" dirty="0"/>
              <a:t>. </a:t>
            </a:r>
            <a:r>
              <a:rPr lang="ko-KR" altLang="en-US" dirty="0"/>
              <a:t>프로필을 입력하고</a:t>
            </a:r>
            <a:r>
              <a:rPr lang="en-US" altLang="ko-KR" dirty="0"/>
              <a:t>, </a:t>
            </a:r>
            <a:r>
              <a:rPr lang="ko-KR" altLang="en-US" dirty="0"/>
              <a:t>연락처를 통해 </a:t>
            </a:r>
            <a:r>
              <a:rPr lang="ko-KR" altLang="en-US" dirty="0" err="1"/>
              <a:t>컨택할</a:t>
            </a:r>
            <a:r>
              <a:rPr lang="ko-KR" altLang="en-US" dirty="0"/>
              <a:t> 수 있도록 합니다</a:t>
            </a:r>
            <a:r>
              <a:rPr lang="en-US" altLang="ko-KR" dirty="0"/>
              <a:t>. </a:t>
            </a:r>
            <a:r>
              <a:rPr lang="ko-KR" altLang="en-US" dirty="0"/>
              <a:t>우측 </a:t>
            </a:r>
            <a:r>
              <a:rPr lang="ko-KR" altLang="en-US" dirty="0" err="1"/>
              <a:t>리스펙</a:t>
            </a:r>
            <a:r>
              <a:rPr lang="ko-KR" altLang="en-US" dirty="0"/>
              <a:t> 버튼은 팔로우와 같은 개념이고</a:t>
            </a:r>
            <a:r>
              <a:rPr lang="en-US" altLang="ko-KR" dirty="0"/>
              <a:t>, </a:t>
            </a:r>
            <a:r>
              <a:rPr lang="ko-KR" altLang="en-US" dirty="0"/>
              <a:t>누가 이 사람을 </a:t>
            </a:r>
            <a:r>
              <a:rPr lang="ko-KR" altLang="en-US" dirty="0" err="1"/>
              <a:t>리스펙했고</a:t>
            </a:r>
            <a:r>
              <a:rPr lang="en-US" altLang="ko-KR" dirty="0"/>
              <a:t>, </a:t>
            </a:r>
            <a:r>
              <a:rPr lang="ko-KR" altLang="en-US" dirty="0"/>
              <a:t>이 사람은 누구를 </a:t>
            </a:r>
            <a:r>
              <a:rPr lang="ko-KR" altLang="en-US" dirty="0" err="1"/>
              <a:t>리스펙했는지</a:t>
            </a:r>
            <a:r>
              <a:rPr lang="ko-KR" altLang="en-US" dirty="0"/>
              <a:t>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2552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아래로 내리면 </a:t>
            </a:r>
            <a:r>
              <a:rPr lang="en-US" altLang="ko-KR" dirty="0"/>
              <a:t>interest</a:t>
            </a:r>
            <a:r>
              <a:rPr lang="ko-KR" altLang="en-US" dirty="0"/>
              <a:t>와 </a:t>
            </a:r>
            <a:r>
              <a:rPr lang="en-US" altLang="ko-KR" dirty="0"/>
              <a:t>tech stack</a:t>
            </a:r>
            <a:r>
              <a:rPr lang="ko-KR" altLang="en-US" dirty="0"/>
              <a:t>을 볼 수 있습니다</a:t>
            </a:r>
            <a:r>
              <a:rPr lang="en-US" altLang="ko-KR" dirty="0"/>
              <a:t>. Interest</a:t>
            </a:r>
            <a:r>
              <a:rPr lang="ko-KR" altLang="en-US" dirty="0"/>
              <a:t>는 관심 개발 분야를 선택하여 입력하는 것이고</a:t>
            </a:r>
            <a:r>
              <a:rPr lang="en-US" altLang="ko-KR" dirty="0"/>
              <a:t>, tech stack</a:t>
            </a:r>
            <a:r>
              <a:rPr lang="ko-KR" altLang="en-US" dirty="0"/>
              <a:t>은 사용가능한 </a:t>
            </a:r>
            <a:r>
              <a:rPr lang="ko-KR" altLang="en-US" dirty="0" err="1"/>
              <a:t>기술스택을</a:t>
            </a:r>
            <a:r>
              <a:rPr lang="ko-KR" altLang="en-US" dirty="0"/>
              <a:t> 입력하는 것입니다</a:t>
            </a:r>
            <a:r>
              <a:rPr lang="en-US" altLang="ko-KR" dirty="0"/>
              <a:t>. Tech stack</a:t>
            </a:r>
            <a:r>
              <a:rPr lang="ko-KR" altLang="en-US" dirty="0"/>
              <a:t>은 </a:t>
            </a:r>
            <a:r>
              <a:rPr lang="en-US" altLang="ko-KR" dirty="0"/>
              <a:t>advance</a:t>
            </a:r>
            <a:r>
              <a:rPr lang="ko-KR" altLang="en-US" dirty="0"/>
              <a:t>와 </a:t>
            </a:r>
            <a:r>
              <a:rPr lang="en-US" altLang="ko-KR" dirty="0"/>
              <a:t>experienced</a:t>
            </a:r>
            <a:r>
              <a:rPr lang="ko-KR" altLang="en-US" dirty="0"/>
              <a:t> 두 가지의 수준으로 나누어 입력할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3168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Experience</a:t>
            </a:r>
            <a:r>
              <a:rPr lang="ko-KR" altLang="en-US" dirty="0"/>
              <a:t>와 </a:t>
            </a:r>
            <a:r>
              <a:rPr lang="en-US" altLang="ko-KR" dirty="0"/>
              <a:t>education </a:t>
            </a:r>
            <a:r>
              <a:rPr lang="ko-KR" altLang="en-US" dirty="0"/>
              <a:t>보드입니다</a:t>
            </a:r>
            <a:r>
              <a:rPr lang="en-US" altLang="ko-KR" dirty="0"/>
              <a:t>. Experience</a:t>
            </a:r>
            <a:r>
              <a:rPr lang="ko-KR" altLang="en-US" dirty="0"/>
              <a:t>는 경력사항을 입력하는 부분입니다</a:t>
            </a:r>
            <a:r>
              <a:rPr lang="en-US" altLang="ko-KR" dirty="0"/>
              <a:t>. </a:t>
            </a:r>
            <a:r>
              <a:rPr lang="ko-KR" altLang="en-US" dirty="0"/>
              <a:t>이 부분은</a:t>
            </a:r>
            <a:r>
              <a:rPr lang="en-US" altLang="ko-KR" dirty="0"/>
              <a:t> markdown </a:t>
            </a:r>
            <a:r>
              <a:rPr lang="ko-KR" altLang="en-US" dirty="0"/>
              <a:t>형식으로 자유롭게 편집할 수 있습니다</a:t>
            </a:r>
            <a:r>
              <a:rPr lang="en-US" altLang="ko-KR" dirty="0"/>
              <a:t>. Education</a:t>
            </a:r>
            <a:r>
              <a:rPr lang="ko-KR" altLang="en-US" dirty="0"/>
              <a:t>은 학력을 입력하는 부분입니다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5583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보드입니다</a:t>
            </a:r>
            <a:r>
              <a:rPr lang="en-US" altLang="ko-KR" dirty="0"/>
              <a:t>. </a:t>
            </a:r>
            <a:r>
              <a:rPr lang="ko-KR" altLang="en-US" dirty="0" err="1"/>
              <a:t>깃허브와</a:t>
            </a:r>
            <a:r>
              <a:rPr lang="ko-KR" altLang="en-US" dirty="0"/>
              <a:t> 연동하여 프로젝트를 가져올 수 있습니다</a:t>
            </a:r>
            <a:r>
              <a:rPr lang="en-US" altLang="ko-KR" dirty="0"/>
              <a:t>. Edit </a:t>
            </a:r>
            <a:r>
              <a:rPr lang="ko-KR" altLang="en-US" dirty="0"/>
              <a:t>창으로 메인 화면에 뜰 세 개의 프로젝트를 선택할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6883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ko-KR" altLang="en-US" dirty="0" err="1"/>
              <a:t>상세페이지입니다</a:t>
            </a:r>
            <a:r>
              <a:rPr lang="en-US" altLang="ko-KR" dirty="0"/>
              <a:t>. </a:t>
            </a:r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작성자</a:t>
            </a:r>
            <a:r>
              <a:rPr lang="en-US" altLang="ko-KR" dirty="0"/>
              <a:t>, </a:t>
            </a:r>
            <a:r>
              <a:rPr lang="ko-KR" altLang="en-US" dirty="0"/>
              <a:t>프로젝트 소개</a:t>
            </a:r>
            <a:r>
              <a:rPr lang="en-US" altLang="ko-KR" dirty="0"/>
              <a:t>, </a:t>
            </a:r>
            <a:r>
              <a:rPr lang="ko-KR" altLang="en-US" dirty="0"/>
              <a:t>담당 역할</a:t>
            </a:r>
            <a:r>
              <a:rPr lang="en-US" altLang="ko-KR" dirty="0"/>
              <a:t>, </a:t>
            </a:r>
            <a:r>
              <a:rPr lang="ko-KR" altLang="en-US" dirty="0"/>
              <a:t>진행기간</a:t>
            </a:r>
            <a:r>
              <a:rPr lang="en-US" altLang="ko-KR" dirty="0"/>
              <a:t>, </a:t>
            </a:r>
            <a:r>
              <a:rPr lang="ko-KR" altLang="en-US" dirty="0" err="1"/>
              <a:t>테크</a:t>
            </a:r>
            <a:r>
              <a:rPr lang="ko-KR" altLang="en-US" dirty="0"/>
              <a:t> 스택을 보여줍니다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프로젝트 소개는 </a:t>
            </a:r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ko-KR" altLang="en-US" dirty="0" err="1"/>
              <a:t>레퍼지토리의</a:t>
            </a:r>
            <a:r>
              <a:rPr lang="ko-KR" altLang="en-US" dirty="0"/>
              <a:t> </a:t>
            </a:r>
            <a:r>
              <a:rPr lang="en-US" altLang="ko-KR" dirty="0"/>
              <a:t>About</a:t>
            </a:r>
            <a:r>
              <a:rPr lang="ko-KR" altLang="en-US" dirty="0"/>
              <a:t>을 가져오고</a:t>
            </a:r>
            <a:r>
              <a:rPr lang="en-US" altLang="ko-KR" dirty="0"/>
              <a:t>, Tech stack</a:t>
            </a:r>
            <a:r>
              <a:rPr lang="ko-KR" altLang="en-US" dirty="0"/>
              <a:t>은 </a:t>
            </a:r>
            <a:r>
              <a:rPr lang="en-US" altLang="ko-KR" dirty="0"/>
              <a:t>languages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가져와서 띄워줍니다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726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데브몬</a:t>
            </a:r>
            <a:r>
              <a:rPr lang="ko-KR" altLang="en-US" dirty="0"/>
              <a:t> 팀을 소개합니다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4727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아래로 내리면 프로젝트를 설명하는 리드미가 보입니다</a:t>
            </a:r>
            <a:r>
              <a:rPr lang="en-US" altLang="ko-KR" dirty="0"/>
              <a:t>. </a:t>
            </a:r>
            <a:r>
              <a:rPr lang="ko-KR" altLang="en-US" dirty="0"/>
              <a:t>이 부분은 </a:t>
            </a:r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ko-KR" altLang="en-US" dirty="0" err="1"/>
              <a:t>레퍼지토리의</a:t>
            </a:r>
            <a:r>
              <a:rPr lang="ko-KR" altLang="en-US" dirty="0"/>
              <a:t> 리드미를 가져옵니다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깃허브에서</a:t>
            </a:r>
            <a:r>
              <a:rPr lang="ko-KR" altLang="en-US" dirty="0"/>
              <a:t> 가져온 내용을 추가 수정 삭제할 수도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7787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페이지에서 다른 개발자의 프로젝트에 댓글을 달고</a:t>
            </a:r>
            <a:r>
              <a:rPr lang="en-US" altLang="ko-KR" dirty="0"/>
              <a:t>, </a:t>
            </a:r>
            <a:r>
              <a:rPr lang="ko-KR" altLang="en-US" dirty="0"/>
              <a:t>서로 소통할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569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스터디 보드는 개인적으로 공부한 내용을 정리해서 업로드할 수 있는 부분입니다</a:t>
            </a:r>
            <a:r>
              <a:rPr lang="en-US" altLang="ko-KR" dirty="0"/>
              <a:t>. </a:t>
            </a:r>
            <a:r>
              <a:rPr lang="ko-KR" altLang="en-US" dirty="0"/>
              <a:t>프로젝트와 마찬가지로 </a:t>
            </a:r>
            <a:r>
              <a:rPr lang="ko-KR" altLang="en-US" dirty="0" err="1"/>
              <a:t>깃허브</a:t>
            </a:r>
            <a:r>
              <a:rPr lang="ko-KR" altLang="en-US" dirty="0"/>
              <a:t> 연동이 가능하고</a:t>
            </a:r>
            <a:r>
              <a:rPr lang="en-US" altLang="ko-KR" dirty="0"/>
              <a:t>, </a:t>
            </a:r>
            <a:r>
              <a:rPr lang="ko-KR" altLang="en-US" dirty="0"/>
              <a:t>상세페이지에서 댓글을 달 수 있도록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1759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나와 진로가 비슷한 사람들의 포트폴리오를 탐색할 수 있는 둘러보기 페이지입니다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089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필터링을 하지 않으면 나와 관심개발분야가 겹치는 사용자의 포트폴리오가 노출됩니다</a:t>
            </a:r>
            <a:r>
              <a:rPr lang="en-US" altLang="ko-KR" dirty="0"/>
              <a:t>. </a:t>
            </a:r>
            <a:r>
              <a:rPr lang="ko-KR" altLang="en-US" dirty="0"/>
              <a:t>필터는 우리학교만</a:t>
            </a:r>
            <a:r>
              <a:rPr lang="en-US" altLang="ko-KR" dirty="0"/>
              <a:t>, </a:t>
            </a:r>
            <a:r>
              <a:rPr lang="ko-KR" altLang="en-US" dirty="0"/>
              <a:t>취업자만 볼 수 있도록 할 수 있고</a:t>
            </a:r>
            <a:r>
              <a:rPr lang="en-US" altLang="ko-KR" dirty="0"/>
              <a:t>, </a:t>
            </a:r>
            <a:r>
              <a:rPr lang="ko-KR" altLang="en-US" dirty="0"/>
              <a:t>관심개발분야를 선택해서 필터링 할 수도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5865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포트폴리오는 이름</a:t>
            </a:r>
            <a:r>
              <a:rPr lang="en-US" altLang="ko-KR" dirty="0"/>
              <a:t>, </a:t>
            </a:r>
            <a:r>
              <a:rPr lang="ko-KR" altLang="en-US" dirty="0" err="1"/>
              <a:t>리스펙</a:t>
            </a:r>
            <a:r>
              <a:rPr lang="ko-KR" altLang="en-US" dirty="0"/>
              <a:t> 수</a:t>
            </a:r>
            <a:r>
              <a:rPr lang="en-US" altLang="ko-KR" dirty="0"/>
              <a:t>, </a:t>
            </a:r>
            <a:r>
              <a:rPr lang="ko-KR" altLang="en-US" dirty="0"/>
              <a:t>학교</a:t>
            </a:r>
            <a:r>
              <a:rPr lang="en-US" altLang="ko-KR" dirty="0"/>
              <a:t>, </a:t>
            </a:r>
            <a:r>
              <a:rPr lang="ko-KR" altLang="en-US" dirty="0"/>
              <a:t>지역</a:t>
            </a:r>
            <a:r>
              <a:rPr lang="en-US" altLang="ko-KR" dirty="0"/>
              <a:t>, </a:t>
            </a:r>
            <a:r>
              <a:rPr lang="ko-KR" altLang="en-US" dirty="0"/>
              <a:t>관심분야</a:t>
            </a:r>
            <a:r>
              <a:rPr lang="en-US" altLang="ko-KR" dirty="0"/>
              <a:t>, </a:t>
            </a:r>
            <a:r>
              <a:rPr lang="ko-KR" altLang="en-US" dirty="0" err="1"/>
              <a:t>테크스택이</a:t>
            </a:r>
            <a:r>
              <a:rPr lang="ko-KR" altLang="en-US" dirty="0"/>
              <a:t> 카드 형식으로 보입니다</a:t>
            </a:r>
            <a:r>
              <a:rPr lang="en-US" altLang="ko-KR" dirty="0"/>
              <a:t>. </a:t>
            </a:r>
            <a:r>
              <a:rPr lang="ko-KR" altLang="en-US" dirty="0"/>
              <a:t>특정 카드를 누르면 그 사람의 포트폴리오 메인 페이지가 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4241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포트폴리오를 등록하고 구직할 수 있는 </a:t>
            </a:r>
            <a:r>
              <a:rPr lang="ko-KR" altLang="en-US" dirty="0" err="1"/>
              <a:t>인재풀</a:t>
            </a:r>
            <a:r>
              <a:rPr lang="ko-KR" altLang="en-US" dirty="0"/>
              <a:t> 페이지입니다</a:t>
            </a:r>
            <a:r>
              <a:rPr lang="en-US" altLang="ko-KR" dirty="0"/>
              <a:t>. </a:t>
            </a:r>
            <a:r>
              <a:rPr lang="ko-KR" altLang="en-US" dirty="0"/>
              <a:t>포트폴리오 페이지에서 </a:t>
            </a:r>
            <a:r>
              <a:rPr lang="en-US" altLang="ko-KR" dirty="0"/>
              <a:t>upload to pool </a:t>
            </a:r>
            <a:r>
              <a:rPr lang="ko-KR" altLang="en-US" dirty="0"/>
              <a:t>버튼을 누르면 인재풀에 구직 중임이 표시됩니다</a:t>
            </a:r>
            <a:r>
              <a:rPr lang="en-US" altLang="ko-KR" dirty="0"/>
              <a:t>. </a:t>
            </a:r>
            <a:r>
              <a:rPr lang="ko-KR" altLang="en-US" dirty="0"/>
              <a:t>화면 구성은 둘러보기 페이지와 비슷하게 카드 형식으로 포트폴리오를 보여줍니다</a:t>
            </a:r>
            <a:r>
              <a:rPr lang="en-US" altLang="ko-KR" dirty="0"/>
              <a:t>. </a:t>
            </a:r>
            <a:r>
              <a:rPr lang="ko-KR" altLang="en-US" dirty="0"/>
              <a:t>다른 점은 구직자의 상태를 표시한다는 것입니다</a:t>
            </a:r>
            <a:r>
              <a:rPr lang="en-US" altLang="ko-KR" dirty="0"/>
              <a:t>. </a:t>
            </a:r>
            <a:r>
              <a:rPr lang="ko-KR" altLang="en-US" dirty="0"/>
              <a:t>취업 준비 중인 사람과 이직 준비 중인 사람을 구분해서 볼 수 있는 필터를 사용합니다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6110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</a:t>
            </a:r>
            <a:r>
              <a:rPr lang="ko-KR" altLang="en-US" dirty="0" err="1"/>
              <a:t>데브몬</a:t>
            </a:r>
            <a:r>
              <a:rPr lang="ko-KR" altLang="en-US" dirty="0"/>
              <a:t> 팀의 발표를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850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저는 팀장으로서 전반적인 프로젝트 관리를 맡은 최지윤입니다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팀원으로는 </a:t>
            </a:r>
            <a:r>
              <a:rPr lang="ko-KR" altLang="en-US" dirty="0" err="1"/>
              <a:t>프론트엔드</a:t>
            </a:r>
            <a:r>
              <a:rPr lang="ko-KR" altLang="en-US" dirty="0"/>
              <a:t> 개발을 맡은 김채은</a:t>
            </a:r>
            <a:r>
              <a:rPr lang="en-US" altLang="ko-KR" dirty="0"/>
              <a:t>, </a:t>
            </a:r>
            <a:r>
              <a:rPr lang="ko-KR" altLang="en-US" dirty="0" err="1"/>
              <a:t>백엔드와</a:t>
            </a:r>
            <a:r>
              <a:rPr lang="ko-KR" altLang="en-US" dirty="0"/>
              <a:t> 데이터베이스 부분을 맡은 윤준성과 이성준으로 구성되었습니다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288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본격적인 프로젝트 소개에 앞서 프로젝트를 </a:t>
            </a:r>
            <a:r>
              <a:rPr lang="ko-KR" altLang="en-US" dirty="0" err="1"/>
              <a:t>기획하게된</a:t>
            </a:r>
            <a:r>
              <a:rPr lang="ko-KR" altLang="en-US" dirty="0"/>
              <a:t> 배경에 대해 말씀드리겠습니다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7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 </a:t>
            </a:r>
            <a:r>
              <a:rPr lang="ko-KR" altLang="en-US" dirty="0" err="1"/>
              <a:t>앉아계신</a:t>
            </a:r>
            <a:r>
              <a:rPr lang="ko-KR" altLang="en-US" dirty="0"/>
              <a:t> 대부분의 분들이 개발 직군으로의 취업을 희망하실 텐데요</a:t>
            </a:r>
            <a:r>
              <a:rPr lang="en-US" altLang="ko-KR" dirty="0"/>
              <a:t>, </a:t>
            </a:r>
            <a:r>
              <a:rPr lang="ko-KR" altLang="en-US" dirty="0"/>
              <a:t>그렇다면 이 설문조사 결과에 어느정도 공감하실 것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많은 개발자 취업준비생들이 자신의 관심 개발 분야가 </a:t>
            </a:r>
            <a:r>
              <a:rPr lang="ko-KR" altLang="en-US" dirty="0" err="1"/>
              <a:t>뭔지</a:t>
            </a:r>
            <a:r>
              <a:rPr lang="ko-KR" altLang="en-US" dirty="0"/>
              <a:t> 또 무엇을 </a:t>
            </a:r>
            <a:r>
              <a:rPr lang="ko-KR" altLang="en-US" dirty="0" err="1"/>
              <a:t>준비해야하는지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프로젝트는 어떻게 진행하면 </a:t>
            </a:r>
            <a:r>
              <a:rPr lang="ko-KR" altLang="en-US" dirty="0" err="1"/>
              <a:t>좋은지</a:t>
            </a:r>
            <a:r>
              <a:rPr lang="en-US" altLang="ko-KR" dirty="0"/>
              <a:t>, </a:t>
            </a:r>
            <a:r>
              <a:rPr lang="ko-KR" altLang="en-US" dirty="0"/>
              <a:t>그리고 어떤 개발 공부를 </a:t>
            </a:r>
            <a:r>
              <a:rPr lang="ko-KR" altLang="en-US" dirty="0" err="1"/>
              <a:t>해야할지</a:t>
            </a:r>
            <a:r>
              <a:rPr lang="ko-KR" altLang="en-US" dirty="0"/>
              <a:t> </a:t>
            </a:r>
            <a:r>
              <a:rPr lang="ko-KR" altLang="en-US" dirty="0" err="1"/>
              <a:t>막막해하곤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035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sz="1200" dirty="0"/>
              <a:t>이러한 문제상황을 인지하고 이를 해소하기 위해 다음과 같은 세가지 키워드로 저희 서비스를 정의해 보았습니다</a:t>
            </a:r>
            <a:r>
              <a:rPr lang="en-US" altLang="ko-KR" sz="1200" dirty="0"/>
              <a:t>.</a:t>
            </a:r>
          </a:p>
          <a:p>
            <a:pPr algn="ctr"/>
            <a:endParaRPr lang="ko-KR" altLang="en-US" sz="1200" dirty="0"/>
          </a:p>
          <a:p>
            <a:pPr algn="ctr"/>
            <a:r>
              <a:rPr lang="ko-KR" altLang="en-US" sz="1200" dirty="0"/>
              <a:t>첫번째로 </a:t>
            </a:r>
            <a:r>
              <a:rPr lang="en-US" altLang="ko-KR" sz="1200" dirty="0"/>
              <a:t>Connect! </a:t>
            </a:r>
            <a:r>
              <a:rPr lang="ko-KR" altLang="en-US" sz="1200" dirty="0"/>
              <a:t>같은 학교 선배</a:t>
            </a:r>
            <a:r>
              <a:rPr lang="en-US" altLang="ko-KR" sz="1200" dirty="0"/>
              <a:t>, </a:t>
            </a:r>
            <a:r>
              <a:rPr lang="ko-KR" altLang="en-US" sz="1200" dirty="0"/>
              <a:t>나와 관심 개발 분야가 같은 사람</a:t>
            </a:r>
            <a:r>
              <a:rPr lang="en-US" altLang="ko-KR" sz="1200" dirty="0"/>
              <a:t>, </a:t>
            </a:r>
            <a:r>
              <a:rPr lang="ko-KR" altLang="en-US" sz="1200" dirty="0"/>
              <a:t>또는 해당 분야의 취업자와 소통할 수 있도록 연결해줍니다</a:t>
            </a:r>
            <a:r>
              <a:rPr lang="en-US" altLang="ko-KR" sz="1200" dirty="0"/>
              <a:t>.</a:t>
            </a:r>
          </a:p>
          <a:p>
            <a:pPr algn="ctr"/>
            <a:r>
              <a:rPr lang="ko-KR" altLang="en-US" sz="1200" dirty="0"/>
              <a:t>두번째로 </a:t>
            </a:r>
            <a:r>
              <a:rPr lang="en-US" altLang="ko-KR" sz="1200" dirty="0"/>
              <a:t>Make! </a:t>
            </a:r>
            <a:r>
              <a:rPr lang="ko-KR" altLang="en-US" sz="1200" dirty="0"/>
              <a:t>개발자나 개발 직군 취업 준비자를 위한 효율적인 포트폴리오 생성 및 관리할 수 있습니다</a:t>
            </a:r>
            <a:r>
              <a:rPr lang="en-US" altLang="ko-KR" sz="1200" dirty="0"/>
              <a:t>.</a:t>
            </a:r>
          </a:p>
          <a:p>
            <a:pPr algn="ctr"/>
            <a:r>
              <a:rPr lang="ko-KR" altLang="en-US" sz="1200" dirty="0"/>
              <a:t>마지막으로 </a:t>
            </a:r>
            <a:r>
              <a:rPr lang="en-US" altLang="ko-KR" sz="1200" dirty="0"/>
              <a:t>Find! </a:t>
            </a:r>
            <a:r>
              <a:rPr lang="ko-KR" altLang="en-US" sz="1200" dirty="0"/>
              <a:t>취업 준비 과정의 좋은 본보기를 모색할 수 있습니다</a:t>
            </a:r>
            <a:r>
              <a:rPr lang="en-US" altLang="ko-KR" sz="1200" dirty="0"/>
              <a:t>.</a:t>
            </a:r>
          </a:p>
          <a:p>
            <a:pPr algn="ctr"/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828A0C-09EF-4551-B116-079031F46D5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674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다음과 같은 세 가지 키워드를 종합해 만들어진 서비스가 바로 </a:t>
            </a:r>
            <a:r>
              <a:rPr lang="en-US" altLang="ko-KR" dirty="0"/>
              <a:t>Respect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리스펙은</a:t>
            </a:r>
            <a:r>
              <a:rPr lang="ko-KR" altLang="en-US" dirty="0"/>
              <a:t> 쉽게 말해</a:t>
            </a:r>
            <a:r>
              <a:rPr lang="en-US" altLang="ko-KR" dirty="0"/>
              <a:t>, </a:t>
            </a:r>
            <a:r>
              <a:rPr lang="ko-KR" altLang="en-US" dirty="0"/>
              <a:t>개발자 포트폴리오를 제작</a:t>
            </a:r>
            <a:r>
              <a:rPr lang="en-US" altLang="ko-KR" dirty="0"/>
              <a:t>, </a:t>
            </a:r>
            <a:r>
              <a:rPr lang="ko-KR" altLang="en-US" dirty="0"/>
              <a:t>관리</a:t>
            </a:r>
            <a:r>
              <a:rPr lang="en-US" altLang="ko-KR" dirty="0"/>
              <a:t>, </a:t>
            </a:r>
            <a:r>
              <a:rPr lang="ko-KR" altLang="en-US" dirty="0"/>
              <a:t>공유할 수 있는 플랫폼입니다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주요 기능을 간단하게 </a:t>
            </a:r>
            <a:r>
              <a:rPr lang="ko-KR" altLang="en-US" dirty="0" err="1"/>
              <a:t>설명드리자면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자신의 </a:t>
            </a:r>
            <a:r>
              <a:rPr lang="ko-KR" altLang="en-US" dirty="0" err="1"/>
              <a:t>깃허브</a:t>
            </a:r>
            <a:r>
              <a:rPr lang="ko-KR" altLang="en-US" dirty="0"/>
              <a:t> 계정의 </a:t>
            </a:r>
            <a:r>
              <a:rPr lang="en-US" altLang="ko-KR" dirty="0"/>
              <a:t>repository</a:t>
            </a:r>
            <a:r>
              <a:rPr lang="ko-KR" altLang="en-US" dirty="0"/>
              <a:t>를 참조하여 손쉽게 포트폴리오로 제작하고</a:t>
            </a:r>
            <a:r>
              <a:rPr lang="en-US" altLang="ko-KR" dirty="0"/>
              <a:t>, </a:t>
            </a:r>
            <a:r>
              <a:rPr lang="ko-KR" altLang="en-US" dirty="0"/>
              <a:t>나와 진로가 비슷한 사람들의 포트폴리오를 둘러보며 진로 설계 방향성을 찾아갈 수 있습니다</a:t>
            </a:r>
            <a:r>
              <a:rPr lang="en-US" altLang="ko-KR" dirty="0"/>
              <a:t>. </a:t>
            </a:r>
            <a:r>
              <a:rPr lang="ko-KR" altLang="en-US" dirty="0"/>
              <a:t>더 나아가서 버튼 하나로 인재풀에 포트폴리오를 등록해 기업에 </a:t>
            </a:r>
            <a:r>
              <a:rPr lang="ko-KR" altLang="en-US" dirty="0" err="1"/>
              <a:t>공개시킬</a:t>
            </a:r>
            <a:r>
              <a:rPr lang="ko-KR" altLang="en-US" dirty="0"/>
              <a:t>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746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 서비스 현황을 분석한 결과 </a:t>
            </a:r>
            <a:r>
              <a:rPr lang="ko-KR" altLang="en-US" dirty="0" err="1"/>
              <a:t>링크드인이라는</a:t>
            </a:r>
            <a:r>
              <a:rPr lang="ko-KR" altLang="en-US" dirty="0"/>
              <a:t> 사이트를 발견했습니다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이 사이트는 이력서를 작성하고 공유할 수 있는 서비스이며</a:t>
            </a:r>
            <a:r>
              <a:rPr lang="en-US" altLang="ko-KR" dirty="0"/>
              <a:t>, </a:t>
            </a:r>
            <a:r>
              <a:rPr lang="ko-KR" altLang="en-US" dirty="0"/>
              <a:t>기업의 채용공고를 확인하고 지원할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</a:t>
            </a:r>
            <a:r>
              <a:rPr lang="ko-KR" altLang="en-US" dirty="0" err="1"/>
              <a:t>링크드인은</a:t>
            </a:r>
            <a:r>
              <a:rPr lang="ko-KR" altLang="en-US" dirty="0"/>
              <a:t> 개발자에게 최적화된 서비스가 아닌</a:t>
            </a:r>
            <a:r>
              <a:rPr lang="en-US" altLang="ko-KR" dirty="0"/>
              <a:t>, </a:t>
            </a:r>
            <a:r>
              <a:rPr lang="ko-KR" altLang="en-US" dirty="0"/>
              <a:t>마케팅 분야</a:t>
            </a:r>
            <a:r>
              <a:rPr lang="en-US" altLang="ko-KR" dirty="0"/>
              <a:t>, </a:t>
            </a:r>
            <a:r>
              <a:rPr lang="ko-KR" altLang="en-US" dirty="0"/>
              <a:t>애널리스트 등 다양한 </a:t>
            </a:r>
            <a:r>
              <a:rPr lang="ko-KR" altLang="en-US" dirty="0" err="1"/>
              <a:t>직군의</a:t>
            </a:r>
            <a:r>
              <a:rPr lang="ko-KR" altLang="en-US" dirty="0"/>
              <a:t> 사용자를 보유한 플랫폼입니다</a:t>
            </a:r>
            <a:r>
              <a:rPr lang="en-US" altLang="ko-KR" dirty="0"/>
              <a:t>. </a:t>
            </a:r>
            <a:r>
              <a:rPr lang="ko-KR" altLang="en-US" dirty="0" err="1"/>
              <a:t>리스펙은</a:t>
            </a:r>
            <a:r>
              <a:rPr lang="ko-KR" altLang="en-US" dirty="0"/>
              <a:t> 이에 대한 차별점으로</a:t>
            </a:r>
            <a:r>
              <a:rPr lang="en-US" altLang="ko-KR" dirty="0"/>
              <a:t>, </a:t>
            </a:r>
            <a:r>
              <a:rPr lang="ko-KR" altLang="en-US" dirty="0" err="1"/>
              <a:t>깃허브와의</a:t>
            </a:r>
            <a:r>
              <a:rPr lang="ko-KR" altLang="en-US" dirty="0"/>
              <a:t> 연동을 통해 프로젝트가 포함된 포트폴리오 관리하여 개발자에게 최적화된 이력서 서비스를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847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0.png"/><Relationship Id="rId3" Type="http://schemas.openxmlformats.org/officeDocument/2006/relationships/image" Target="../media/image24.png"/><Relationship Id="rId7" Type="http://schemas.openxmlformats.org/officeDocument/2006/relationships/image" Target="../media/image11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28.png"/><Relationship Id="rId5" Type="http://schemas.openxmlformats.org/officeDocument/2006/relationships/image" Target="../media/image10.png"/><Relationship Id="rId10" Type="http://schemas.openxmlformats.org/officeDocument/2006/relationships/image" Target="../media/image27.png"/><Relationship Id="rId4" Type="http://schemas.openxmlformats.org/officeDocument/2006/relationships/image" Target="../media/image9.png"/><Relationship Id="rId9" Type="http://schemas.openxmlformats.org/officeDocument/2006/relationships/image" Target="../media/image12.png"/><Relationship Id="rId1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9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10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10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9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12.png"/><Relationship Id="rId10" Type="http://schemas.openxmlformats.org/officeDocument/2006/relationships/image" Target="../media/image61.png"/><Relationship Id="rId4" Type="http://schemas.openxmlformats.org/officeDocument/2006/relationships/image" Target="../media/image10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9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9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8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1.png"/><Relationship Id="rId7" Type="http://schemas.openxmlformats.org/officeDocument/2006/relationships/image" Target="../media/image80.png"/><Relationship Id="rId12" Type="http://schemas.openxmlformats.org/officeDocument/2006/relationships/image" Target="../media/image8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86.svg"/><Relationship Id="rId5" Type="http://schemas.openxmlformats.org/officeDocument/2006/relationships/image" Target="../media/image10.png"/><Relationship Id="rId10" Type="http://schemas.openxmlformats.org/officeDocument/2006/relationships/image" Target="../media/image85.png"/><Relationship Id="rId4" Type="http://schemas.openxmlformats.org/officeDocument/2006/relationships/image" Target="../media/image9.png"/><Relationship Id="rId9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88.png"/><Relationship Id="rId5" Type="http://schemas.openxmlformats.org/officeDocument/2006/relationships/image" Target="../media/image10.png"/><Relationship Id="rId10" Type="http://schemas.openxmlformats.org/officeDocument/2006/relationships/image" Target="../media/image86.svg"/><Relationship Id="rId4" Type="http://schemas.openxmlformats.org/officeDocument/2006/relationships/image" Target="../media/image9.png"/><Relationship Id="rId9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9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9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hyperlink" Target="https://github.com/J1Yu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6E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53282" y="2198343"/>
            <a:ext cx="8814023" cy="8439427"/>
            <a:chOff x="10353282" y="2198343"/>
            <a:chExt cx="8814023" cy="84394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53282" y="2198343"/>
              <a:ext cx="8814023" cy="84394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111914" y="-370466"/>
            <a:ext cx="2344444" cy="2344444"/>
            <a:chOff x="15111914" y="-370466"/>
            <a:chExt cx="2344444" cy="23444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11914" y="-370466"/>
              <a:ext cx="2344444" cy="23444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925001" y="1324313"/>
            <a:ext cx="934738" cy="934738"/>
            <a:chOff x="14925001" y="1324313"/>
            <a:chExt cx="934738" cy="9347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25001" y="1324313"/>
              <a:ext cx="934738" cy="9347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00200" y="7938378"/>
            <a:ext cx="22485948" cy="20848"/>
            <a:chOff x="1717587" y="7938378"/>
            <a:chExt cx="22485948" cy="208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7587" y="7938378"/>
              <a:ext cx="22485948" cy="2084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9FB6EC0-E86A-4E4C-8674-A4AA2084241B}"/>
              </a:ext>
            </a:extLst>
          </p:cNvPr>
          <p:cNvSpPr txBox="1"/>
          <p:nvPr/>
        </p:nvSpPr>
        <p:spPr>
          <a:xfrm>
            <a:off x="1623086" y="3146898"/>
            <a:ext cx="24663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5D97F9"/>
                </a:solidFill>
                <a:latin typeface="Rix열정도" panose="00000500000000000000" pitchFamily="2" charset="-127"/>
                <a:ea typeface="Rix열정도" panose="00000500000000000000" pitchFamily="2" charset="-127"/>
                <a:cs typeface="Aharoni" panose="020B0604020202020204" pitchFamily="2" charset="-79"/>
              </a:rPr>
              <a:t>2021</a:t>
            </a:r>
            <a:endParaRPr lang="ko-KR" altLang="en-US" sz="6000" dirty="0">
              <a:solidFill>
                <a:srgbClr val="5D97F9"/>
              </a:solidFill>
              <a:latin typeface="Rix열정도" panose="00000500000000000000" pitchFamily="2" charset="-127"/>
              <a:ea typeface="Rix열정도" panose="00000500000000000000" pitchFamily="2" charset="-127"/>
              <a:cs typeface="Aharoni" panose="020B0604020202020204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470ABC-5F67-4D85-B4AB-2456414731CB}"/>
              </a:ext>
            </a:extLst>
          </p:cNvPr>
          <p:cNvSpPr txBox="1"/>
          <p:nvPr/>
        </p:nvSpPr>
        <p:spPr>
          <a:xfrm>
            <a:off x="1557025" y="3989338"/>
            <a:ext cx="119314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solidFill>
                  <a:srgbClr val="2DFFCC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네 스펙을 </a:t>
            </a:r>
            <a:r>
              <a:rPr lang="ko-KR" altLang="en-US" sz="7200" dirty="0" err="1">
                <a:solidFill>
                  <a:srgbClr val="2DFFCC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리스펙</a:t>
            </a:r>
            <a:r>
              <a:rPr lang="en-US" altLang="ko-KR" sz="7200" dirty="0">
                <a:solidFill>
                  <a:srgbClr val="2DFFCC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!</a:t>
            </a:r>
          </a:p>
          <a:p>
            <a:r>
              <a:rPr lang="en-US" altLang="ko-KR" sz="7200" dirty="0">
                <a:solidFill>
                  <a:srgbClr val="F1F3F5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TEAM </a:t>
            </a:r>
            <a:r>
              <a:rPr lang="ko-KR" altLang="en-US" sz="7200" dirty="0" err="1">
                <a:solidFill>
                  <a:srgbClr val="F1F3F5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데브몬</a:t>
            </a:r>
            <a:endParaRPr lang="en-US" altLang="ko-KR" sz="7200" dirty="0">
              <a:solidFill>
                <a:srgbClr val="F1F3F5"/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  <a:p>
            <a:r>
              <a:rPr lang="ko-KR" altLang="en-US" sz="3600" dirty="0">
                <a:solidFill>
                  <a:srgbClr val="F1F3F5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김채은</a:t>
            </a:r>
            <a:r>
              <a:rPr lang="en-US" altLang="ko-KR" sz="3600" dirty="0">
                <a:solidFill>
                  <a:srgbClr val="F1F3F5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</a:t>
            </a:r>
            <a:r>
              <a:rPr lang="ko-KR" altLang="en-US" sz="3600" dirty="0">
                <a:solidFill>
                  <a:srgbClr val="F1F3F5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윤준성</a:t>
            </a:r>
            <a:r>
              <a:rPr lang="en-US" altLang="ko-KR" sz="3600" dirty="0">
                <a:solidFill>
                  <a:srgbClr val="F1F3F5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</a:t>
            </a:r>
            <a:r>
              <a:rPr lang="ko-KR" altLang="en-US" sz="3600" dirty="0">
                <a:solidFill>
                  <a:srgbClr val="F1F3F5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이성준</a:t>
            </a:r>
            <a:r>
              <a:rPr lang="en-US" altLang="ko-KR" sz="3600" dirty="0">
                <a:solidFill>
                  <a:srgbClr val="F1F3F5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</a:t>
            </a:r>
            <a:r>
              <a:rPr lang="ko-KR" altLang="en-US" sz="3600" dirty="0">
                <a:solidFill>
                  <a:srgbClr val="F1F3F5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최지윤</a:t>
            </a:r>
            <a:endParaRPr lang="en-US" altLang="ko-KR" sz="3600" dirty="0">
              <a:solidFill>
                <a:srgbClr val="F1F3F5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96D9DA-0F50-4B7E-A30E-A5DE4D89B34C}"/>
              </a:ext>
            </a:extLst>
          </p:cNvPr>
          <p:cNvSpPr txBox="1"/>
          <p:nvPr/>
        </p:nvSpPr>
        <p:spPr>
          <a:xfrm>
            <a:off x="3093720" y="8753273"/>
            <a:ext cx="121005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rgbClr val="F1F3F5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제</a:t>
            </a:r>
            <a:r>
              <a:rPr lang="en-US" altLang="ko-KR" sz="4000" dirty="0">
                <a:solidFill>
                  <a:srgbClr val="F1F3F5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1</a:t>
            </a:r>
            <a:r>
              <a:rPr lang="ko-KR" altLang="en-US" sz="4000" dirty="0">
                <a:solidFill>
                  <a:srgbClr val="F1F3F5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차 발표 </a:t>
            </a:r>
            <a:r>
              <a:rPr lang="en-US" altLang="ko-KR" sz="4000" dirty="0">
                <a:solidFill>
                  <a:srgbClr val="F1F3F5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(2021. 09. 29)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6E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3725" y="6406246"/>
            <a:ext cx="16778265" cy="20848"/>
            <a:chOff x="753725" y="6406246"/>
            <a:chExt cx="16778265" cy="208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53725" y="6406246"/>
              <a:ext cx="16778265" cy="2084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E856EDA-8A72-4C56-A07F-40F6DF596121}"/>
              </a:ext>
            </a:extLst>
          </p:cNvPr>
          <p:cNvSpPr txBox="1"/>
          <p:nvPr/>
        </p:nvSpPr>
        <p:spPr>
          <a:xfrm>
            <a:off x="7635801" y="3287185"/>
            <a:ext cx="30080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5E99FC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03</a:t>
            </a:r>
            <a:endParaRPr lang="ko-KR" altLang="en-US" sz="7200" dirty="0">
              <a:solidFill>
                <a:srgbClr val="5E99FC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1C28BD-CE61-45AE-B99E-D542757079D1}"/>
              </a:ext>
            </a:extLst>
          </p:cNvPr>
          <p:cNvSpPr txBox="1"/>
          <p:nvPr/>
        </p:nvSpPr>
        <p:spPr>
          <a:xfrm>
            <a:off x="4567802" y="4487514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0" dirty="0">
                <a:solidFill>
                  <a:srgbClr val="2DFFCC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소프트웨어 개발론</a:t>
            </a:r>
            <a:endParaRPr lang="en-US" altLang="ko-KR" sz="6000" dirty="0">
              <a:solidFill>
                <a:srgbClr val="2DFFCC"/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7248" y="988604"/>
            <a:ext cx="4767579" cy="121566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892930"/>
            <a:chOff x="1431697" y="2056752"/>
            <a:chExt cx="15422320" cy="8929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1697" y="2056752"/>
              <a:ext cx="15422320" cy="89293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41556" y="1965326"/>
            <a:ext cx="9654012" cy="12586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53670" y="3390900"/>
            <a:ext cx="232512" cy="6409705"/>
            <a:chOff x="9034155" y="2949682"/>
            <a:chExt cx="214881" cy="838375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4949716" y="7034121"/>
              <a:ext cx="8383759" cy="21488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55141" y="3212846"/>
            <a:ext cx="3655897" cy="70254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3668" y="4534974"/>
            <a:ext cx="181517" cy="96476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10763" y="8983601"/>
            <a:ext cx="6580184" cy="60783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56476" y="3961740"/>
            <a:ext cx="6745992" cy="4835128"/>
            <a:chOff x="1956476" y="3961740"/>
            <a:chExt cx="6745992" cy="483512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56476" y="3961740"/>
              <a:ext cx="6745992" cy="483512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301074" y="3212846"/>
            <a:ext cx="2658098" cy="79244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19600" y="4534974"/>
            <a:ext cx="181517" cy="96476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856668" y="8983601"/>
            <a:ext cx="5571752" cy="60783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902408" y="3961740"/>
            <a:ext cx="6951609" cy="4835128"/>
            <a:chOff x="9902408" y="3961740"/>
            <a:chExt cx="6951609" cy="483512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02408" y="3961740"/>
              <a:ext cx="6951609" cy="4835128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02DDF40-78B5-4761-8334-9FDD7D745585}"/>
              </a:ext>
            </a:extLst>
          </p:cNvPr>
          <p:cNvSpPr txBox="1"/>
          <p:nvPr/>
        </p:nvSpPr>
        <p:spPr>
          <a:xfrm>
            <a:off x="1431697" y="1028467"/>
            <a:ext cx="13877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200" dirty="0">
                <a:solidFill>
                  <a:srgbClr val="1A6E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 </a:t>
            </a:r>
            <a:endParaRPr lang="ko-KR" altLang="en-US" sz="5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892930"/>
            <a:chOff x="1431697" y="2056752"/>
            <a:chExt cx="15422320" cy="8929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89293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3289" y="1945955"/>
            <a:ext cx="6132270" cy="12586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58466" y="5516020"/>
            <a:ext cx="3360541" cy="2416827"/>
            <a:chOff x="1258466" y="5516020"/>
            <a:chExt cx="3360541" cy="241682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8466" y="5516020"/>
              <a:ext cx="3360541" cy="241682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26353" y="4703621"/>
            <a:ext cx="1078236" cy="67457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4648" y="8257788"/>
            <a:ext cx="4075217" cy="11711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339183" y="7070663"/>
            <a:ext cx="1480369" cy="333556"/>
            <a:chOff x="5339183" y="7070663"/>
            <a:chExt cx="1480369" cy="3335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39183" y="7070663"/>
              <a:ext cx="1480369" cy="3335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36875" y="5516020"/>
            <a:ext cx="3360541" cy="2416827"/>
            <a:chOff x="7436875" y="5516020"/>
            <a:chExt cx="3360541" cy="24168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36875" y="5516020"/>
              <a:ext cx="3360541" cy="241682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195914" y="4703619"/>
            <a:ext cx="1731676" cy="6745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489359" y="7110348"/>
            <a:ext cx="1480369" cy="333556"/>
            <a:chOff x="11489359" y="7110348"/>
            <a:chExt cx="1480369" cy="33355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89359" y="7110348"/>
              <a:ext cx="1480369" cy="3335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587051" y="5555705"/>
            <a:ext cx="3360541" cy="2416827"/>
            <a:chOff x="13587051" y="5555705"/>
            <a:chExt cx="3360541" cy="241682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587051" y="5555705"/>
              <a:ext cx="3360541" cy="241682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560494" y="4743305"/>
            <a:ext cx="1442838" cy="67457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283678" y="8297476"/>
            <a:ext cx="4096566" cy="151198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978639" y="8257791"/>
            <a:ext cx="4015342" cy="117113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55141" y="3212846"/>
            <a:ext cx="7184832" cy="792445"/>
          </a:xfrm>
          <a:prstGeom prst="rect">
            <a:avLst/>
          </a:prstGeom>
        </p:spPr>
      </p:pic>
      <p:pic>
        <p:nvPicPr>
          <p:cNvPr id="25" name="Object 1">
            <a:extLst>
              <a:ext uri="{FF2B5EF4-FFF2-40B4-BE49-F238E27FC236}">
                <a16:creationId xmlns:a16="http://schemas.microsoft.com/office/drawing/2014/main" id="{4B384001-1C12-4DD7-AA15-A1080236CEDA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627248" y="988604"/>
            <a:ext cx="4767579" cy="12156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8FA5EF8-2791-48BA-889A-A575983F52E8}"/>
              </a:ext>
            </a:extLst>
          </p:cNvPr>
          <p:cNvSpPr txBox="1"/>
          <p:nvPr/>
        </p:nvSpPr>
        <p:spPr>
          <a:xfrm>
            <a:off x="1431697" y="1028467"/>
            <a:ext cx="13877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200" dirty="0">
                <a:solidFill>
                  <a:srgbClr val="1A6E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 </a:t>
            </a:r>
            <a:endParaRPr lang="ko-KR" altLang="en-US" sz="5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892930"/>
            <a:chOff x="1431697" y="2056752"/>
            <a:chExt cx="15422320" cy="8929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89293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12617" y="1945955"/>
            <a:ext cx="6954497" cy="125863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24791" y="6179397"/>
            <a:ext cx="787371" cy="67457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9294" y="6809413"/>
            <a:ext cx="4225151" cy="18528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92377" y="6179397"/>
            <a:ext cx="787371" cy="67457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5141" y="3212846"/>
            <a:ext cx="10038485" cy="79244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12391" y="4000944"/>
            <a:ext cx="787371" cy="6745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66403" y="4630963"/>
            <a:ext cx="4282082" cy="219367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480142" y="8023286"/>
            <a:ext cx="1076209" cy="67457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66403" y="8653296"/>
            <a:ext cx="4297297" cy="151198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633096" y="6809416"/>
            <a:ext cx="4297051" cy="28753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51187" y="5900847"/>
            <a:ext cx="846289" cy="658565"/>
            <a:chOff x="5651187" y="5900847"/>
            <a:chExt cx="846289" cy="65856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51187" y="5900847"/>
              <a:ext cx="846289" cy="6585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47959" y="5900847"/>
            <a:ext cx="846289" cy="658565"/>
            <a:chOff x="11547959" y="5900847"/>
            <a:chExt cx="846289" cy="65856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11547959" y="5900847"/>
              <a:ext cx="846289" cy="6585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82043" y="8167881"/>
            <a:ext cx="846289" cy="658565"/>
            <a:chOff x="11482043" y="8167881"/>
            <a:chExt cx="846289" cy="65856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11482043" y="8167881"/>
              <a:ext cx="846289" cy="658565"/>
            </a:xfrm>
            <a:prstGeom prst="rect">
              <a:avLst/>
            </a:prstGeom>
          </p:spPr>
        </p:pic>
      </p:grpSp>
      <p:pic>
        <p:nvPicPr>
          <p:cNvPr id="24" name="Object 1">
            <a:extLst>
              <a:ext uri="{FF2B5EF4-FFF2-40B4-BE49-F238E27FC236}">
                <a16:creationId xmlns:a16="http://schemas.microsoft.com/office/drawing/2014/main" id="{67D1D657-F1BB-42D1-B461-FA891922843C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627248" y="988604"/>
            <a:ext cx="4767579" cy="121566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78BD76B-76C6-407C-8937-7D281FEDA0D7}"/>
              </a:ext>
            </a:extLst>
          </p:cNvPr>
          <p:cNvSpPr txBox="1"/>
          <p:nvPr/>
        </p:nvSpPr>
        <p:spPr>
          <a:xfrm>
            <a:off x="1431697" y="1028467"/>
            <a:ext cx="13877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200" dirty="0">
                <a:solidFill>
                  <a:srgbClr val="1A6E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 </a:t>
            </a:r>
            <a:endParaRPr lang="ko-KR" altLang="en-US" sz="5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6E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3725" y="6406246"/>
            <a:ext cx="16778265" cy="20848"/>
            <a:chOff x="753725" y="6406246"/>
            <a:chExt cx="16778265" cy="208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53725" y="6406246"/>
              <a:ext cx="16778265" cy="2084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E064F84-7737-4FA9-9066-44133DDBBC0E}"/>
              </a:ext>
            </a:extLst>
          </p:cNvPr>
          <p:cNvSpPr txBox="1"/>
          <p:nvPr/>
        </p:nvSpPr>
        <p:spPr>
          <a:xfrm>
            <a:off x="4567802" y="4487514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0" dirty="0">
                <a:solidFill>
                  <a:srgbClr val="2DFFCC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개발 환경 및 기술</a:t>
            </a:r>
            <a:endParaRPr lang="en-US" altLang="ko-KR" sz="6000" dirty="0">
              <a:solidFill>
                <a:srgbClr val="2DFFCC"/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B995A-2679-4C10-B76E-D5855915571F}"/>
              </a:ext>
            </a:extLst>
          </p:cNvPr>
          <p:cNvSpPr txBox="1"/>
          <p:nvPr/>
        </p:nvSpPr>
        <p:spPr>
          <a:xfrm>
            <a:off x="7635801" y="3287185"/>
            <a:ext cx="30080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5E99FC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04</a:t>
            </a:r>
            <a:endParaRPr lang="ko-KR" altLang="en-US" sz="7200" dirty="0">
              <a:solidFill>
                <a:srgbClr val="5E99FC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3660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892930"/>
            <a:chOff x="1431697" y="2056752"/>
            <a:chExt cx="15422320" cy="8929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8929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45568" y="4544471"/>
            <a:ext cx="181517" cy="96476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91500" y="4544471"/>
            <a:ext cx="181517" cy="9647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2DDF40-78B5-4761-8334-9FDD7D745585}"/>
              </a:ext>
            </a:extLst>
          </p:cNvPr>
          <p:cNvSpPr txBox="1"/>
          <p:nvPr/>
        </p:nvSpPr>
        <p:spPr>
          <a:xfrm>
            <a:off x="1431697" y="1028467"/>
            <a:ext cx="70592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200" dirty="0">
                <a:solidFill>
                  <a:srgbClr val="1A6E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 </a:t>
            </a:r>
            <a:r>
              <a:rPr lang="ko-KR" altLang="en-US" sz="5200" dirty="0">
                <a:solidFill>
                  <a:srgbClr val="1A6E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환경 및 기술</a:t>
            </a:r>
            <a:endParaRPr lang="ko-KR" altLang="en-US" sz="5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F30D4F-12C7-4A2C-BF71-16B70D880E3E}"/>
              </a:ext>
            </a:extLst>
          </p:cNvPr>
          <p:cNvSpPr txBox="1"/>
          <p:nvPr/>
        </p:nvSpPr>
        <p:spPr>
          <a:xfrm>
            <a:off x="4391787" y="2087718"/>
            <a:ext cx="95021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rgbClr val="F1F3F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 스택</a:t>
            </a:r>
            <a:endParaRPr lang="en-US" altLang="ko-KR" sz="4800" dirty="0">
              <a:solidFill>
                <a:srgbClr val="F1F3F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F759E48-F759-4D95-837F-DE79D96F913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168" y="3318103"/>
            <a:ext cx="2173977" cy="1329592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20A3E0A-A9B0-4DEC-A31B-527B528CE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562" y="4839552"/>
            <a:ext cx="1880527" cy="132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2DB612D-C6B0-4C73-8EEC-323F6868E5A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771" y="6008150"/>
            <a:ext cx="2113635" cy="211363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9E5AE51-CA69-42B5-A477-B7878B851D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705100"/>
            <a:ext cx="2692068" cy="269206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35FF0C7-05A5-428C-BCDC-B9647C7FD43C}"/>
              </a:ext>
            </a:extLst>
          </p:cNvPr>
          <p:cNvSpPr txBox="1"/>
          <p:nvPr/>
        </p:nvSpPr>
        <p:spPr>
          <a:xfrm>
            <a:off x="7689835" y="4991320"/>
            <a:ext cx="26670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500" dirty="0">
                <a:solidFill>
                  <a:srgbClr val="61DAFB"/>
                </a:solidFill>
              </a:rPr>
              <a:t>React</a:t>
            </a:r>
            <a:endParaRPr lang="ko-KR" altLang="en-US" sz="5500" dirty="0">
              <a:solidFill>
                <a:srgbClr val="61DAFB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F16C24-5CFB-4C55-B50B-D1B92C8C31A2}"/>
              </a:ext>
            </a:extLst>
          </p:cNvPr>
          <p:cNvSpPr txBox="1"/>
          <p:nvPr/>
        </p:nvSpPr>
        <p:spPr>
          <a:xfrm>
            <a:off x="3946791" y="3575654"/>
            <a:ext cx="21000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00" dirty="0"/>
              <a:t>- Backend</a:t>
            </a:r>
            <a:endParaRPr lang="ko-KR" altLang="en-US" sz="33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6AE7DE-3EDE-4D84-A77D-1984DF48B2B9}"/>
              </a:ext>
            </a:extLst>
          </p:cNvPr>
          <p:cNvSpPr txBox="1"/>
          <p:nvPr/>
        </p:nvSpPr>
        <p:spPr>
          <a:xfrm>
            <a:off x="3936819" y="5204481"/>
            <a:ext cx="21000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00" dirty="0"/>
              <a:t>- Frontend</a:t>
            </a:r>
            <a:endParaRPr lang="ko-KR" altLang="en-US" sz="33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768C99-CF4D-4BD0-88FB-4FBC1EEBAA98}"/>
              </a:ext>
            </a:extLst>
          </p:cNvPr>
          <p:cNvSpPr txBox="1"/>
          <p:nvPr/>
        </p:nvSpPr>
        <p:spPr>
          <a:xfrm>
            <a:off x="3936819" y="7027357"/>
            <a:ext cx="21000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00" dirty="0"/>
              <a:t>- Database</a:t>
            </a:r>
            <a:endParaRPr lang="ko-KR" altLang="en-US" sz="33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169BBD8-C0C6-4B55-8838-555728AA46CA}"/>
              </a:ext>
            </a:extLst>
          </p:cNvPr>
          <p:cNvSpPr txBox="1"/>
          <p:nvPr/>
        </p:nvSpPr>
        <p:spPr>
          <a:xfrm>
            <a:off x="3946791" y="8798513"/>
            <a:ext cx="21000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00" dirty="0"/>
              <a:t>- Infra</a:t>
            </a:r>
            <a:endParaRPr lang="ko-KR" altLang="en-US" sz="3300" dirty="0"/>
          </a:p>
        </p:txBody>
      </p:sp>
      <p:pic>
        <p:nvPicPr>
          <p:cNvPr id="3080" name="Picture 8" descr="R1280x0.fpng (512×256)">
            <a:extLst>
              <a:ext uri="{FF2B5EF4-FFF2-40B4-BE49-F238E27FC236}">
                <a16:creationId xmlns:a16="http://schemas.microsoft.com/office/drawing/2014/main" id="{C725AC20-1011-45F4-B945-41509215B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723" y="4821703"/>
            <a:ext cx="28194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B01B781-6C25-4979-A696-283B670ECA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9245" y="4988480"/>
            <a:ext cx="1076146" cy="1076146"/>
          </a:xfrm>
          <a:prstGeom prst="rect">
            <a:avLst/>
          </a:prstGeom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EF23E283-6D73-4A13-9F06-FEE65703B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685" y="6273664"/>
            <a:ext cx="2532175" cy="1582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7CFA12C-8686-4D90-BD5E-AA8EC09405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20100" y="8427310"/>
            <a:ext cx="1473989" cy="1379133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040ABEDE-2224-481A-8F9E-933C5923E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830" y="8130925"/>
            <a:ext cx="2075854" cy="185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092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9199" y="1616975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2840" y="1616975"/>
            <a:ext cx="15422320" cy="892930"/>
            <a:chOff x="1431697" y="2056752"/>
            <a:chExt cx="15422320" cy="8929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8929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3668" y="4534974"/>
            <a:ext cx="181517" cy="9647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2DDF40-78B5-4761-8334-9FDD7D745585}"/>
              </a:ext>
            </a:extLst>
          </p:cNvPr>
          <p:cNvSpPr txBox="1"/>
          <p:nvPr/>
        </p:nvSpPr>
        <p:spPr>
          <a:xfrm>
            <a:off x="1391597" y="606502"/>
            <a:ext cx="70592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200" dirty="0">
                <a:solidFill>
                  <a:srgbClr val="1A6E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 </a:t>
            </a:r>
            <a:r>
              <a:rPr lang="ko-KR" altLang="en-US" sz="5200" dirty="0">
                <a:solidFill>
                  <a:srgbClr val="1A6E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환경 및 기술</a:t>
            </a:r>
            <a:endParaRPr lang="ko-KR" altLang="en-US" sz="5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F30D4F-12C7-4A2C-BF71-16B70D880E3E}"/>
              </a:ext>
            </a:extLst>
          </p:cNvPr>
          <p:cNvSpPr txBox="1"/>
          <p:nvPr/>
        </p:nvSpPr>
        <p:spPr>
          <a:xfrm>
            <a:off x="4392930" y="1658366"/>
            <a:ext cx="95021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rgbClr val="F1F3F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협업 환경</a:t>
            </a:r>
            <a:endParaRPr lang="en-US" altLang="ko-KR" sz="4800" dirty="0">
              <a:solidFill>
                <a:srgbClr val="F1F3F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0C1233-480B-446F-8E59-62ADEB568734}"/>
              </a:ext>
            </a:extLst>
          </p:cNvPr>
          <p:cNvSpPr txBox="1"/>
          <p:nvPr/>
        </p:nvSpPr>
        <p:spPr>
          <a:xfrm>
            <a:off x="2286000" y="2801628"/>
            <a:ext cx="9220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err="1">
                <a:latin typeface="Arial Black" panose="020B0A04020102020204" pitchFamily="34" charset="0"/>
              </a:rPr>
              <a:t>Github</a:t>
            </a:r>
            <a:r>
              <a:rPr lang="en-US" altLang="ko-KR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640BFA-2CC7-450E-B658-1100D962C3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0" y="2530447"/>
            <a:ext cx="11049000" cy="77732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9A06B06-8BDB-4A75-9405-77703555B9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869" y="2775909"/>
            <a:ext cx="607531" cy="6075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80FE35-DC04-4AB0-A16A-8E993523DBE2}"/>
              </a:ext>
            </a:extLst>
          </p:cNvPr>
          <p:cNvSpPr txBox="1"/>
          <p:nvPr/>
        </p:nvSpPr>
        <p:spPr>
          <a:xfrm>
            <a:off x="1982234" y="3523464"/>
            <a:ext cx="2283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코드 공유</a:t>
            </a:r>
          </a:p>
        </p:txBody>
      </p:sp>
    </p:spTree>
    <p:extLst>
      <p:ext uri="{BB962C8B-B14F-4D97-AF65-F5344CB8AC3E}">
        <p14:creationId xmlns:p14="http://schemas.microsoft.com/office/powerpoint/2010/main" val="1991622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9199" y="1616975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2840" y="1616975"/>
            <a:ext cx="15422320" cy="892930"/>
            <a:chOff x="1431697" y="2056752"/>
            <a:chExt cx="15422320" cy="8929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8929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3668" y="4534974"/>
            <a:ext cx="181517" cy="9647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2DDF40-78B5-4761-8334-9FDD7D745585}"/>
              </a:ext>
            </a:extLst>
          </p:cNvPr>
          <p:cNvSpPr txBox="1"/>
          <p:nvPr/>
        </p:nvSpPr>
        <p:spPr>
          <a:xfrm>
            <a:off x="1391597" y="606502"/>
            <a:ext cx="70592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200" dirty="0">
                <a:solidFill>
                  <a:srgbClr val="1A6E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 </a:t>
            </a:r>
            <a:r>
              <a:rPr lang="ko-KR" altLang="en-US" sz="5200" dirty="0">
                <a:solidFill>
                  <a:srgbClr val="1A6E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환경 및 기술</a:t>
            </a:r>
            <a:endParaRPr lang="ko-KR" altLang="en-US" sz="5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F30D4F-12C7-4A2C-BF71-16B70D880E3E}"/>
              </a:ext>
            </a:extLst>
          </p:cNvPr>
          <p:cNvSpPr txBox="1"/>
          <p:nvPr/>
        </p:nvSpPr>
        <p:spPr>
          <a:xfrm>
            <a:off x="4392930" y="1658366"/>
            <a:ext cx="95021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rgbClr val="F1F3F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협업 환경</a:t>
            </a:r>
            <a:endParaRPr lang="en-US" altLang="ko-KR" sz="4800" dirty="0">
              <a:solidFill>
                <a:srgbClr val="F1F3F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0C1233-480B-446F-8E59-62ADEB568734}"/>
              </a:ext>
            </a:extLst>
          </p:cNvPr>
          <p:cNvSpPr txBox="1"/>
          <p:nvPr/>
        </p:nvSpPr>
        <p:spPr>
          <a:xfrm>
            <a:off x="2286000" y="2801628"/>
            <a:ext cx="9220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Arial Black" panose="020B0A04020102020204" pitchFamily="34" charset="0"/>
              </a:rPr>
              <a:t>Notion</a:t>
            </a:r>
            <a:r>
              <a:rPr lang="en-US" altLang="ko-KR" dirty="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B6188D-89D7-482D-B486-4B1367C8358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657" y="2834311"/>
            <a:ext cx="439272" cy="45875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E11FD57-4C01-4B91-9ED7-A5621BD1BE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3038" y="3647349"/>
            <a:ext cx="9104962" cy="51455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758BB79-D22A-4C57-B9BB-1913B21F23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5185" y="3554564"/>
            <a:ext cx="7463869" cy="6530001"/>
          </a:xfrm>
          <a:prstGeom prst="rect">
            <a:avLst/>
          </a:prstGeom>
        </p:spPr>
      </p:pic>
      <p:grpSp>
        <p:nvGrpSpPr>
          <p:cNvPr id="20" name="그룹 1003">
            <a:extLst>
              <a:ext uri="{FF2B5EF4-FFF2-40B4-BE49-F238E27FC236}">
                <a16:creationId xmlns:a16="http://schemas.microsoft.com/office/drawing/2014/main" id="{5D4AA4BC-DEC9-48EE-908F-4AA582E7BD8F}"/>
              </a:ext>
            </a:extLst>
          </p:cNvPr>
          <p:cNvGrpSpPr/>
          <p:nvPr/>
        </p:nvGrpSpPr>
        <p:grpSpPr>
          <a:xfrm>
            <a:off x="9066782" y="3554564"/>
            <a:ext cx="232512" cy="6409705"/>
            <a:chOff x="9034155" y="2949682"/>
            <a:chExt cx="214881" cy="8383759"/>
          </a:xfrm>
        </p:grpSpPr>
        <p:pic>
          <p:nvPicPr>
            <p:cNvPr id="21" name="Object 10">
              <a:extLst>
                <a:ext uri="{FF2B5EF4-FFF2-40B4-BE49-F238E27FC236}">
                  <a16:creationId xmlns:a16="http://schemas.microsoft.com/office/drawing/2014/main" id="{34E387B5-BD9C-4D7D-8B18-A2A4338A2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4949716" y="7034121"/>
              <a:ext cx="8383759" cy="214881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A2EB6F2-15EF-4844-8F15-A6BAB8C679E3}"/>
              </a:ext>
            </a:extLst>
          </p:cNvPr>
          <p:cNvSpPr txBox="1"/>
          <p:nvPr/>
        </p:nvSpPr>
        <p:spPr>
          <a:xfrm>
            <a:off x="3962400" y="2897512"/>
            <a:ext cx="3849038" cy="371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체크리스트</a:t>
            </a:r>
            <a:r>
              <a:rPr lang="en-US" altLang="ko-KR" dirty="0"/>
              <a:t>, </a:t>
            </a:r>
            <a:r>
              <a:rPr lang="ko-KR" altLang="en-US" dirty="0"/>
              <a:t>회의록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명세서</a:t>
            </a:r>
          </a:p>
        </p:txBody>
      </p:sp>
    </p:spTree>
    <p:extLst>
      <p:ext uri="{BB962C8B-B14F-4D97-AF65-F5344CB8AC3E}">
        <p14:creationId xmlns:p14="http://schemas.microsoft.com/office/powerpoint/2010/main" val="1233238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6E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3725" y="6406246"/>
            <a:ext cx="16778265" cy="20848"/>
            <a:chOff x="753725" y="6406246"/>
            <a:chExt cx="16778265" cy="208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53725" y="6406246"/>
              <a:ext cx="16778265" cy="2084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E064F84-7737-4FA9-9066-44133DDBBC0E}"/>
              </a:ext>
            </a:extLst>
          </p:cNvPr>
          <p:cNvSpPr txBox="1"/>
          <p:nvPr/>
        </p:nvSpPr>
        <p:spPr>
          <a:xfrm>
            <a:off x="4567802" y="4487514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0" dirty="0">
                <a:solidFill>
                  <a:srgbClr val="2DFFCC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진행 상황</a:t>
            </a:r>
            <a:endParaRPr lang="en-US" altLang="ko-KR" sz="6000" dirty="0">
              <a:solidFill>
                <a:srgbClr val="2DFFCC"/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B995A-2679-4C10-B76E-D5855915571F}"/>
              </a:ext>
            </a:extLst>
          </p:cNvPr>
          <p:cNvSpPr txBox="1"/>
          <p:nvPr/>
        </p:nvSpPr>
        <p:spPr>
          <a:xfrm>
            <a:off x="7635801" y="3287185"/>
            <a:ext cx="30080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5E99FC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05</a:t>
            </a:r>
            <a:endParaRPr lang="ko-KR" altLang="en-US" sz="7200" dirty="0">
              <a:solidFill>
                <a:srgbClr val="5E99FC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9965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9199" y="1616975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2840" y="1616975"/>
            <a:ext cx="15422320" cy="892930"/>
            <a:chOff x="1431697" y="2056752"/>
            <a:chExt cx="15422320" cy="8929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8929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3668" y="4534974"/>
            <a:ext cx="181517" cy="9647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2DDF40-78B5-4761-8334-9FDD7D745585}"/>
              </a:ext>
            </a:extLst>
          </p:cNvPr>
          <p:cNvSpPr txBox="1"/>
          <p:nvPr/>
        </p:nvSpPr>
        <p:spPr>
          <a:xfrm>
            <a:off x="1391597" y="606502"/>
            <a:ext cx="70592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200" dirty="0">
                <a:solidFill>
                  <a:srgbClr val="1A6E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 </a:t>
            </a:r>
            <a:r>
              <a:rPr lang="ko-KR" altLang="en-US" sz="5200" dirty="0">
                <a:solidFill>
                  <a:srgbClr val="1A6E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 상황</a:t>
            </a:r>
            <a:endParaRPr lang="ko-KR" altLang="en-US" sz="5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F30D4F-12C7-4A2C-BF71-16B70D880E3E}"/>
              </a:ext>
            </a:extLst>
          </p:cNvPr>
          <p:cNvSpPr txBox="1"/>
          <p:nvPr/>
        </p:nvSpPr>
        <p:spPr>
          <a:xfrm>
            <a:off x="4392930" y="1658366"/>
            <a:ext cx="95021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>
                <a:solidFill>
                  <a:srgbClr val="F1F3F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r>
              <a:rPr lang="ko-KR" altLang="en-US" sz="4800" dirty="0">
                <a:solidFill>
                  <a:srgbClr val="F1F3F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 개발 진행 상황</a:t>
            </a:r>
            <a:endParaRPr lang="en-US" altLang="ko-KR" sz="4800" dirty="0">
              <a:solidFill>
                <a:srgbClr val="F1F3F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D40C74-5928-4AF1-95DA-21E31321A5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311"/>
          <a:stretch/>
        </p:blipFill>
        <p:spPr>
          <a:xfrm>
            <a:off x="4068060" y="2564280"/>
            <a:ext cx="10439345" cy="772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81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1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78299" y="1143710"/>
            <a:ext cx="11121438" cy="7998295"/>
            <a:chOff x="7178299" y="1143710"/>
            <a:chExt cx="11121438" cy="79982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78299" y="1143710"/>
              <a:ext cx="11121438" cy="79982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790503"/>
            <a:ext cx="3542090" cy="12156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0342" y="1837704"/>
            <a:ext cx="7397020" cy="20848"/>
            <a:chOff x="-210342" y="1837704"/>
            <a:chExt cx="7397020" cy="208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210342" y="1837704"/>
              <a:ext cx="7397020" cy="20848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D5B28DC-77E8-400A-B3DA-EECF6B387FF9}"/>
              </a:ext>
            </a:extLst>
          </p:cNvPr>
          <p:cNvSpPr txBox="1"/>
          <p:nvPr/>
        </p:nvSpPr>
        <p:spPr>
          <a:xfrm>
            <a:off x="1261586" y="2445833"/>
            <a:ext cx="9502140" cy="7390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 소개</a:t>
            </a:r>
            <a:endParaRPr lang="en-US" altLang="ko-KR" sz="4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소개</a:t>
            </a:r>
            <a:endParaRPr lang="en-US" altLang="ko-KR" sz="4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개발론</a:t>
            </a:r>
            <a:endParaRPr lang="en-US" altLang="ko-KR" sz="4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개발환경 및 기술</a:t>
            </a:r>
            <a:endParaRPr lang="en-US" altLang="ko-KR" sz="4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 상황</a:t>
            </a:r>
            <a:endParaRPr lang="en-US" altLang="ko-KR" sz="4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기능별 페이지 구성</a:t>
            </a:r>
            <a:endParaRPr lang="en-US" altLang="ko-KR" sz="4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endParaRPr lang="en-US" altLang="ko-KR" sz="4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endParaRPr lang="en-US" altLang="ko-KR" sz="4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9199" y="1616975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2840" y="1616975"/>
            <a:ext cx="15422320" cy="892930"/>
            <a:chOff x="1431697" y="2056752"/>
            <a:chExt cx="15422320" cy="8929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8929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3668" y="4534974"/>
            <a:ext cx="181517" cy="9647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2DDF40-78B5-4761-8334-9FDD7D745585}"/>
              </a:ext>
            </a:extLst>
          </p:cNvPr>
          <p:cNvSpPr txBox="1"/>
          <p:nvPr/>
        </p:nvSpPr>
        <p:spPr>
          <a:xfrm>
            <a:off x="1391597" y="606502"/>
            <a:ext cx="70592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200" dirty="0">
                <a:solidFill>
                  <a:srgbClr val="1A6E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 </a:t>
            </a:r>
            <a:r>
              <a:rPr lang="ko-KR" altLang="en-US" sz="5200" dirty="0">
                <a:solidFill>
                  <a:srgbClr val="1A6E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 상황</a:t>
            </a:r>
            <a:endParaRPr lang="ko-KR" altLang="en-US" sz="5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F30D4F-12C7-4A2C-BF71-16B70D880E3E}"/>
              </a:ext>
            </a:extLst>
          </p:cNvPr>
          <p:cNvSpPr txBox="1"/>
          <p:nvPr/>
        </p:nvSpPr>
        <p:spPr>
          <a:xfrm>
            <a:off x="4392930" y="1658366"/>
            <a:ext cx="95021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>
                <a:solidFill>
                  <a:srgbClr val="F1F3F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ERD </a:t>
            </a:r>
            <a:r>
              <a:rPr lang="ko-KR" altLang="en-US" sz="4800" dirty="0">
                <a:solidFill>
                  <a:srgbClr val="F1F3F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  <a:endParaRPr lang="en-US" altLang="ko-KR" sz="4800" dirty="0">
              <a:solidFill>
                <a:srgbClr val="F1F3F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5053BF-D440-4B96-99B3-3BC6A18395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5163" y="2530447"/>
            <a:ext cx="14837674" cy="765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99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892930"/>
            <a:chOff x="1431697" y="2056752"/>
            <a:chExt cx="15422320" cy="8929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8929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3668" y="4534974"/>
            <a:ext cx="181517" cy="96476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9600" y="4534974"/>
            <a:ext cx="181517" cy="9647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A275491-F862-43BC-8092-11A7D14D59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428" y="3172240"/>
            <a:ext cx="9142857" cy="41650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DFF5E1-A830-411A-9608-6C1F19581EAB}"/>
              </a:ext>
            </a:extLst>
          </p:cNvPr>
          <p:cNvSpPr txBox="1"/>
          <p:nvPr/>
        </p:nvSpPr>
        <p:spPr>
          <a:xfrm>
            <a:off x="2819400" y="6308470"/>
            <a:ext cx="12344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 </a:t>
            </a:r>
            <a:r>
              <a:rPr lang="ko-KR" altLang="en-US" sz="6600" dirty="0">
                <a:solidFill>
                  <a:srgbClr val="1F66C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스펙</a:t>
            </a:r>
            <a:r>
              <a:rPr lang="ko-KR" altLang="en-US" sz="6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r>
              <a:rPr lang="ko-KR" altLang="en-US" sz="6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리스펙</a:t>
            </a:r>
            <a:endParaRPr lang="ko-KR" altLang="en-US" sz="6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920CDCD-6478-4376-9C18-68C4ED3C731A}"/>
              </a:ext>
            </a:extLst>
          </p:cNvPr>
          <p:cNvCxnSpPr>
            <a:cxnSpLocks/>
          </p:cNvCxnSpPr>
          <p:nvPr/>
        </p:nvCxnSpPr>
        <p:spPr>
          <a:xfrm>
            <a:off x="2057400" y="6743700"/>
            <a:ext cx="3581400" cy="0"/>
          </a:xfrm>
          <a:prstGeom prst="line">
            <a:avLst/>
          </a:prstGeom>
          <a:ln>
            <a:solidFill>
              <a:srgbClr val="ABC3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B85F229-A9FF-4C98-B333-4821C19FCE90}"/>
              </a:ext>
            </a:extLst>
          </p:cNvPr>
          <p:cNvCxnSpPr>
            <a:cxnSpLocks/>
          </p:cNvCxnSpPr>
          <p:nvPr/>
        </p:nvCxnSpPr>
        <p:spPr>
          <a:xfrm>
            <a:off x="12344400" y="6743700"/>
            <a:ext cx="3581400" cy="0"/>
          </a:xfrm>
          <a:prstGeom prst="line">
            <a:avLst/>
          </a:prstGeom>
          <a:ln>
            <a:solidFill>
              <a:srgbClr val="ABC3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9D82238-0E6E-4125-A034-9F66BA3E0E74}"/>
              </a:ext>
            </a:extLst>
          </p:cNvPr>
          <p:cNvSpPr txBox="1"/>
          <p:nvPr/>
        </p:nvSpPr>
        <p:spPr>
          <a:xfrm>
            <a:off x="1451456" y="1035582"/>
            <a:ext cx="70592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200" dirty="0">
                <a:solidFill>
                  <a:srgbClr val="1A6E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 </a:t>
            </a:r>
            <a:r>
              <a:rPr lang="ko-KR" altLang="en-US" sz="5200" dirty="0">
                <a:solidFill>
                  <a:srgbClr val="1A6E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 상황</a:t>
            </a:r>
            <a:endParaRPr lang="ko-KR" altLang="en-US" sz="5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CE27C5-8143-4B07-8FBC-82F12BE7CC6A}"/>
              </a:ext>
            </a:extLst>
          </p:cNvPr>
          <p:cNvSpPr txBox="1"/>
          <p:nvPr/>
        </p:nvSpPr>
        <p:spPr>
          <a:xfrm>
            <a:off x="4391786" y="2083976"/>
            <a:ext cx="95021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rgbClr val="F1F3F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로고 디자인</a:t>
            </a:r>
            <a:endParaRPr lang="en-US" altLang="ko-KR" sz="4800" dirty="0">
              <a:solidFill>
                <a:srgbClr val="F1F3F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9432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892930"/>
            <a:chOff x="1431697" y="2056752"/>
            <a:chExt cx="15422320" cy="8929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8929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3668" y="4534974"/>
            <a:ext cx="181517" cy="96476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9600" y="4534974"/>
            <a:ext cx="181517" cy="96476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9D82238-0E6E-4125-A034-9F66BA3E0E74}"/>
              </a:ext>
            </a:extLst>
          </p:cNvPr>
          <p:cNvSpPr txBox="1"/>
          <p:nvPr/>
        </p:nvSpPr>
        <p:spPr>
          <a:xfrm>
            <a:off x="1451456" y="1035582"/>
            <a:ext cx="70592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200" dirty="0">
                <a:solidFill>
                  <a:srgbClr val="1A6E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 </a:t>
            </a:r>
            <a:r>
              <a:rPr lang="ko-KR" altLang="en-US" sz="5200" dirty="0">
                <a:solidFill>
                  <a:srgbClr val="1A6E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 상황</a:t>
            </a:r>
            <a:endParaRPr lang="ko-KR" altLang="en-US" sz="5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CE27C5-8143-4B07-8FBC-82F12BE7CC6A}"/>
              </a:ext>
            </a:extLst>
          </p:cNvPr>
          <p:cNvSpPr txBox="1"/>
          <p:nvPr/>
        </p:nvSpPr>
        <p:spPr>
          <a:xfrm>
            <a:off x="4391786" y="2083976"/>
            <a:ext cx="95021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>
                <a:solidFill>
                  <a:srgbClr val="F1F3F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Figma </a:t>
            </a:r>
            <a:r>
              <a:rPr lang="ko-KR" altLang="en-US" sz="4800" dirty="0">
                <a:solidFill>
                  <a:srgbClr val="F1F3F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제작</a:t>
            </a:r>
            <a:endParaRPr lang="en-US" altLang="ko-KR" sz="4800" dirty="0">
              <a:solidFill>
                <a:srgbClr val="F1F3F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DF4BE0A-22D1-4986-AA78-F856F190D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0218" y="3162300"/>
            <a:ext cx="9145276" cy="692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62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6E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3725" y="6406246"/>
            <a:ext cx="16778265" cy="20848"/>
            <a:chOff x="753725" y="6406246"/>
            <a:chExt cx="16778265" cy="208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53725" y="6406246"/>
              <a:ext cx="16778265" cy="2084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E064F84-7737-4FA9-9066-44133DDBBC0E}"/>
              </a:ext>
            </a:extLst>
          </p:cNvPr>
          <p:cNvSpPr txBox="1"/>
          <p:nvPr/>
        </p:nvSpPr>
        <p:spPr>
          <a:xfrm>
            <a:off x="4567802" y="4487514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0" dirty="0">
                <a:solidFill>
                  <a:srgbClr val="2DFFCC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기능별 페이지 구성</a:t>
            </a:r>
            <a:endParaRPr lang="en-US" altLang="ko-KR" sz="6000" dirty="0">
              <a:solidFill>
                <a:srgbClr val="2DFFCC"/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B995A-2679-4C10-B76E-D5855915571F}"/>
              </a:ext>
            </a:extLst>
          </p:cNvPr>
          <p:cNvSpPr txBox="1"/>
          <p:nvPr/>
        </p:nvSpPr>
        <p:spPr>
          <a:xfrm>
            <a:off x="7635801" y="3287185"/>
            <a:ext cx="30080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5E99FC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06</a:t>
            </a:r>
            <a:endParaRPr lang="ko-KR" altLang="en-US" sz="7200" dirty="0">
              <a:solidFill>
                <a:srgbClr val="5E99FC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2876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892930"/>
            <a:chOff x="1431697" y="2056752"/>
            <a:chExt cx="15422320" cy="8929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8929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3668" y="4534974"/>
            <a:ext cx="181517" cy="96476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9600" y="4534974"/>
            <a:ext cx="181517" cy="9647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2DDF40-78B5-4761-8334-9FDD7D745585}"/>
              </a:ext>
            </a:extLst>
          </p:cNvPr>
          <p:cNvSpPr txBox="1"/>
          <p:nvPr/>
        </p:nvSpPr>
        <p:spPr>
          <a:xfrm>
            <a:off x="1431697" y="1028467"/>
            <a:ext cx="70592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200" dirty="0">
                <a:solidFill>
                  <a:srgbClr val="1A6E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06. </a:t>
            </a:r>
            <a:r>
              <a:rPr lang="ko-KR" altLang="en-US" sz="5200" dirty="0">
                <a:solidFill>
                  <a:srgbClr val="1A6E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기능별 페이지 구성</a:t>
            </a:r>
            <a:endParaRPr lang="ko-KR" altLang="en-US" sz="5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F6C271-18D4-4351-9D7F-115D2AD31415}"/>
              </a:ext>
            </a:extLst>
          </p:cNvPr>
          <p:cNvSpPr txBox="1"/>
          <p:nvPr/>
        </p:nvSpPr>
        <p:spPr>
          <a:xfrm>
            <a:off x="4318856" y="2118685"/>
            <a:ext cx="95021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rgbClr val="F1F3F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</a:t>
            </a:r>
            <a:endParaRPr lang="en-US" altLang="ko-KR" sz="4800" dirty="0">
              <a:solidFill>
                <a:srgbClr val="F1F3F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DEBEC-7F39-4FBA-9157-B2DA28F8EFC7}"/>
              </a:ext>
            </a:extLst>
          </p:cNvPr>
          <p:cNvSpPr txBox="1"/>
          <p:nvPr/>
        </p:nvSpPr>
        <p:spPr>
          <a:xfrm>
            <a:off x="2819400" y="3732790"/>
            <a:ext cx="15364093" cy="5525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깃허브</a:t>
            </a:r>
            <a:r>
              <a:rPr lang="en-US" altLang="ko-KR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4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Github</a:t>
            </a:r>
            <a:r>
              <a:rPr lang="en-US" altLang="ko-KR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연동을 통한 포트폴리오 관리</a:t>
            </a:r>
            <a:endParaRPr lang="en-US" altLang="ko-KR" sz="48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나와 진로가 비슷한 사람들의 포트폴리오 탐색</a:t>
            </a:r>
            <a:endParaRPr lang="en-US" altLang="ko-KR" sz="48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인재풀에 나의 포트폴리오를 등록하고</a:t>
            </a:r>
            <a:r>
              <a:rPr lang="en-US" altLang="ko-KR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</a:t>
            </a:r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이를 통해 구직 가능</a:t>
            </a:r>
            <a:endParaRPr lang="en-US" altLang="ko-KR" sz="48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48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3252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892930"/>
            <a:chOff x="1431697" y="2056752"/>
            <a:chExt cx="15422320" cy="8929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8929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3668" y="4534974"/>
            <a:ext cx="181517" cy="96476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9600" y="4534974"/>
            <a:ext cx="181517" cy="9647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2DDF40-78B5-4761-8334-9FDD7D745585}"/>
              </a:ext>
            </a:extLst>
          </p:cNvPr>
          <p:cNvSpPr txBox="1"/>
          <p:nvPr/>
        </p:nvSpPr>
        <p:spPr>
          <a:xfrm>
            <a:off x="1431697" y="1028467"/>
            <a:ext cx="70592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200" dirty="0">
                <a:solidFill>
                  <a:srgbClr val="1A6EF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06. </a:t>
            </a:r>
            <a:r>
              <a:rPr lang="ko-KR" altLang="en-US" sz="5200" dirty="0">
                <a:solidFill>
                  <a:srgbClr val="1A6EF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구성</a:t>
            </a:r>
            <a:endParaRPr lang="ko-KR" altLang="en-US" sz="5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F6C271-18D4-4351-9D7F-115D2AD31415}"/>
              </a:ext>
            </a:extLst>
          </p:cNvPr>
          <p:cNvSpPr txBox="1"/>
          <p:nvPr/>
        </p:nvSpPr>
        <p:spPr>
          <a:xfrm>
            <a:off x="2958385" y="1866900"/>
            <a:ext cx="12368944" cy="1010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indent="-914400" algn="ctr">
              <a:lnSpc>
                <a:spcPct val="150000"/>
              </a:lnSpc>
              <a:buAutoNum type="arabicPeriod"/>
            </a:pPr>
            <a:r>
              <a:rPr lang="ko-KR" altLang="en-US" sz="4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깃허브</a:t>
            </a:r>
            <a:r>
              <a:rPr lang="en-US" altLang="ko-KR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4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Github</a:t>
            </a:r>
            <a:r>
              <a:rPr lang="en-US" altLang="ko-KR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연동을 통한 포트폴리오 관리</a:t>
            </a:r>
            <a:endParaRPr lang="en-US" altLang="ko-KR" sz="4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384688-ABFB-4D1D-ADD5-CC0511E1B2A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407"/>
          <a:stretch/>
        </p:blipFill>
        <p:spPr>
          <a:xfrm>
            <a:off x="4151757" y="3145735"/>
            <a:ext cx="9982200" cy="6495619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4C91779-42A8-48F7-A851-4CDE0F319B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10342" y="844702"/>
            <a:ext cx="18667208" cy="85975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09EA7C3-679A-45BE-B178-1362C5ADEC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35826" y="5143500"/>
            <a:ext cx="5407925" cy="745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3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892930"/>
            <a:chOff x="1431697" y="2056752"/>
            <a:chExt cx="15422320" cy="8929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8929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3668" y="4534974"/>
            <a:ext cx="181517" cy="96476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9600" y="4534974"/>
            <a:ext cx="181517" cy="9647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2DDF40-78B5-4761-8334-9FDD7D745585}"/>
              </a:ext>
            </a:extLst>
          </p:cNvPr>
          <p:cNvSpPr txBox="1"/>
          <p:nvPr/>
        </p:nvSpPr>
        <p:spPr>
          <a:xfrm>
            <a:off x="1431697" y="1028467"/>
            <a:ext cx="70592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200" dirty="0">
                <a:solidFill>
                  <a:srgbClr val="1A6EF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06. </a:t>
            </a:r>
            <a:r>
              <a:rPr lang="ko-KR" altLang="en-US" sz="5200" dirty="0">
                <a:solidFill>
                  <a:srgbClr val="1A6EF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구성</a:t>
            </a:r>
            <a:endParaRPr lang="ko-KR" altLang="en-US" sz="5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F6C271-18D4-4351-9D7F-115D2AD31415}"/>
              </a:ext>
            </a:extLst>
          </p:cNvPr>
          <p:cNvSpPr txBox="1"/>
          <p:nvPr/>
        </p:nvSpPr>
        <p:spPr>
          <a:xfrm>
            <a:off x="2958385" y="1866900"/>
            <a:ext cx="12368944" cy="1010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indent="-914400" algn="ctr">
              <a:lnSpc>
                <a:spcPct val="150000"/>
              </a:lnSpc>
              <a:buAutoNum type="arabicPeriod"/>
            </a:pPr>
            <a:r>
              <a:rPr lang="ko-KR" altLang="en-US" sz="4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깃허브</a:t>
            </a:r>
            <a:r>
              <a:rPr lang="en-US" altLang="ko-KR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4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Github</a:t>
            </a:r>
            <a:r>
              <a:rPr lang="en-US" altLang="ko-KR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연동을 통한 포트폴리오 관리</a:t>
            </a:r>
            <a:endParaRPr lang="en-US" altLang="ko-KR" sz="4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384688-ABFB-4D1D-ADD5-CC0511E1B2A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407"/>
          <a:stretch/>
        </p:blipFill>
        <p:spPr>
          <a:xfrm>
            <a:off x="4267200" y="3293211"/>
            <a:ext cx="9753600" cy="6346864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9C8D30B-79E2-492B-9EF9-974103AE62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432" y="1035763"/>
            <a:ext cx="18052850" cy="861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4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A7A3CB8D-6862-4DF7-9CF0-0BD17CBBC4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407"/>
          <a:stretch/>
        </p:blipFill>
        <p:spPr>
          <a:xfrm>
            <a:off x="3810000" y="3238501"/>
            <a:ext cx="9906000" cy="6446034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892930"/>
            <a:chOff x="1431697" y="2056752"/>
            <a:chExt cx="15422320" cy="8929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1697" y="2056752"/>
              <a:ext cx="15422320" cy="8929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3668" y="4534974"/>
            <a:ext cx="181517" cy="96476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19600" y="4534974"/>
            <a:ext cx="181517" cy="9647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2DDF40-78B5-4761-8334-9FDD7D745585}"/>
              </a:ext>
            </a:extLst>
          </p:cNvPr>
          <p:cNvSpPr txBox="1"/>
          <p:nvPr/>
        </p:nvSpPr>
        <p:spPr>
          <a:xfrm>
            <a:off x="1431697" y="1028467"/>
            <a:ext cx="70592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200" dirty="0">
                <a:solidFill>
                  <a:srgbClr val="1A6EF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06. </a:t>
            </a:r>
            <a:r>
              <a:rPr lang="ko-KR" altLang="en-US" sz="5200" dirty="0">
                <a:solidFill>
                  <a:srgbClr val="1A6EF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구성</a:t>
            </a:r>
            <a:endParaRPr lang="ko-KR" altLang="en-US" sz="5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F6C271-18D4-4351-9D7F-115D2AD31415}"/>
              </a:ext>
            </a:extLst>
          </p:cNvPr>
          <p:cNvSpPr txBox="1"/>
          <p:nvPr/>
        </p:nvSpPr>
        <p:spPr>
          <a:xfrm>
            <a:off x="2958385" y="1866900"/>
            <a:ext cx="12368944" cy="1010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indent="-914400" algn="ctr">
              <a:lnSpc>
                <a:spcPct val="150000"/>
              </a:lnSpc>
              <a:buAutoNum type="arabicPeriod"/>
            </a:pPr>
            <a:r>
              <a:rPr lang="ko-KR" altLang="en-US" sz="4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깃허브</a:t>
            </a:r>
            <a:r>
              <a:rPr lang="en-US" altLang="ko-KR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4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Github</a:t>
            </a:r>
            <a:r>
              <a:rPr lang="en-US" altLang="ko-KR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연동을 통한 포트폴리오 관리</a:t>
            </a:r>
            <a:endParaRPr lang="en-US" altLang="ko-KR" sz="4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221217-DDBC-40D1-8971-FB99BF8F08B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0" t="32222" r="30115" b="48519"/>
          <a:stretch/>
        </p:blipFill>
        <p:spPr>
          <a:xfrm>
            <a:off x="-400762" y="854696"/>
            <a:ext cx="19087238" cy="8829839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43834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ACFACBB-575C-44E1-B661-89FFAA0166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407"/>
          <a:stretch/>
        </p:blipFill>
        <p:spPr>
          <a:xfrm>
            <a:off x="4038600" y="3162532"/>
            <a:ext cx="9601200" cy="6247694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892930"/>
            <a:chOff x="1431697" y="2056752"/>
            <a:chExt cx="15422320" cy="8929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1697" y="2056752"/>
              <a:ext cx="15422320" cy="8929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3668" y="4534974"/>
            <a:ext cx="181517" cy="96476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19600" y="4534974"/>
            <a:ext cx="181517" cy="9647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2DDF40-78B5-4761-8334-9FDD7D745585}"/>
              </a:ext>
            </a:extLst>
          </p:cNvPr>
          <p:cNvSpPr txBox="1"/>
          <p:nvPr/>
        </p:nvSpPr>
        <p:spPr>
          <a:xfrm>
            <a:off x="1431697" y="1028467"/>
            <a:ext cx="70592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200" dirty="0">
                <a:solidFill>
                  <a:srgbClr val="1A6EF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 </a:t>
            </a:r>
            <a:r>
              <a:rPr lang="ko-KR" altLang="en-US" sz="5200" dirty="0">
                <a:solidFill>
                  <a:srgbClr val="1A6EF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구성</a:t>
            </a:r>
            <a:endParaRPr lang="ko-KR" altLang="en-US" sz="5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F6C271-18D4-4351-9D7F-115D2AD31415}"/>
              </a:ext>
            </a:extLst>
          </p:cNvPr>
          <p:cNvSpPr txBox="1"/>
          <p:nvPr/>
        </p:nvSpPr>
        <p:spPr>
          <a:xfrm>
            <a:off x="2958385" y="1866900"/>
            <a:ext cx="12368944" cy="1010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indent="-914400" algn="ctr">
              <a:lnSpc>
                <a:spcPct val="150000"/>
              </a:lnSpc>
              <a:buAutoNum type="arabicPeriod"/>
            </a:pPr>
            <a:r>
              <a:rPr lang="ko-KR" altLang="en-US" sz="4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깃허브</a:t>
            </a:r>
            <a:r>
              <a:rPr lang="en-US" altLang="ko-KR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4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Github</a:t>
            </a:r>
            <a:r>
              <a:rPr lang="en-US" altLang="ko-KR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연동을 통한 포트폴리오 관리</a:t>
            </a:r>
            <a:endParaRPr lang="en-US" altLang="ko-KR" sz="4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221217-DDBC-40D1-8971-FB99BF8F08B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4" t="50917" r="30041" b="31454"/>
          <a:stretch/>
        </p:blipFill>
        <p:spPr>
          <a:xfrm>
            <a:off x="-420243" y="1028467"/>
            <a:ext cx="19126200" cy="836018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103969E-57D3-4571-BE98-C4CCBDC613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8057" y="0"/>
            <a:ext cx="15849600" cy="1032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9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ACFACBB-575C-44E1-B661-89FFAA0166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407"/>
          <a:stretch/>
        </p:blipFill>
        <p:spPr>
          <a:xfrm>
            <a:off x="4038600" y="3162532"/>
            <a:ext cx="9601200" cy="6247694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892930"/>
            <a:chOff x="1431697" y="2056752"/>
            <a:chExt cx="15422320" cy="8929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1697" y="2056752"/>
              <a:ext cx="15422320" cy="8929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3668" y="4534974"/>
            <a:ext cx="181517" cy="96476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19600" y="4534974"/>
            <a:ext cx="181517" cy="9647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2DDF40-78B5-4761-8334-9FDD7D745585}"/>
              </a:ext>
            </a:extLst>
          </p:cNvPr>
          <p:cNvSpPr txBox="1"/>
          <p:nvPr/>
        </p:nvSpPr>
        <p:spPr>
          <a:xfrm>
            <a:off x="1431697" y="1028467"/>
            <a:ext cx="70592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200" dirty="0">
                <a:solidFill>
                  <a:srgbClr val="1A6EF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 </a:t>
            </a:r>
            <a:r>
              <a:rPr lang="ko-KR" altLang="en-US" sz="5200" dirty="0">
                <a:solidFill>
                  <a:srgbClr val="1A6EF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구성</a:t>
            </a:r>
            <a:endParaRPr lang="ko-KR" altLang="en-US" sz="5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F6C271-18D4-4351-9D7F-115D2AD31415}"/>
              </a:ext>
            </a:extLst>
          </p:cNvPr>
          <p:cNvSpPr txBox="1"/>
          <p:nvPr/>
        </p:nvSpPr>
        <p:spPr>
          <a:xfrm>
            <a:off x="2958385" y="1866900"/>
            <a:ext cx="12368944" cy="1010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indent="-914400" algn="ctr">
              <a:lnSpc>
                <a:spcPct val="150000"/>
              </a:lnSpc>
              <a:buAutoNum type="arabicPeriod"/>
            </a:pPr>
            <a:r>
              <a:rPr lang="ko-KR" altLang="en-US" sz="4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깃허브</a:t>
            </a:r>
            <a:r>
              <a:rPr lang="en-US" altLang="ko-KR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4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Github</a:t>
            </a:r>
            <a:r>
              <a:rPr lang="en-US" altLang="ko-KR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연동을 통한 포트폴리오 관리</a:t>
            </a:r>
            <a:endParaRPr lang="en-US" altLang="ko-KR" sz="4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221217-DDBC-40D1-8971-FB99BF8F08B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4" t="50917" r="30041" b="31454"/>
          <a:stretch/>
        </p:blipFill>
        <p:spPr>
          <a:xfrm>
            <a:off x="-420243" y="1028467"/>
            <a:ext cx="19126200" cy="836018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643C75F-650A-4872-8774-D91301E437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" r="-70" b="65019"/>
          <a:stretch/>
        </p:blipFill>
        <p:spPr>
          <a:xfrm>
            <a:off x="-15240" y="898353"/>
            <a:ext cx="18336785" cy="8740947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06130AA9-68C7-46FE-AE8F-DF085D7DE5C0}"/>
              </a:ext>
            </a:extLst>
          </p:cNvPr>
          <p:cNvGrpSpPr/>
          <p:nvPr/>
        </p:nvGrpSpPr>
        <p:grpSpPr>
          <a:xfrm>
            <a:off x="8229600" y="2325981"/>
            <a:ext cx="6019800" cy="2870834"/>
            <a:chOff x="8229600" y="2325981"/>
            <a:chExt cx="6019800" cy="2870834"/>
          </a:xfrm>
        </p:grpSpPr>
        <p:sp>
          <p:nvSpPr>
            <p:cNvPr id="2" name="말풍선: 모서리가 둥근 사각형 1">
              <a:extLst>
                <a:ext uri="{FF2B5EF4-FFF2-40B4-BE49-F238E27FC236}">
                  <a16:creationId xmlns:a16="http://schemas.microsoft.com/office/drawing/2014/main" id="{E22E5DAB-0020-48AC-BBC5-252E2AEDB0BA}"/>
                </a:ext>
              </a:extLst>
            </p:cNvPr>
            <p:cNvSpPr/>
            <p:nvPr/>
          </p:nvSpPr>
          <p:spPr>
            <a:xfrm>
              <a:off x="8229600" y="2325981"/>
              <a:ext cx="6019800" cy="2870834"/>
            </a:xfrm>
            <a:prstGeom prst="wedgeRoundRectCallout">
              <a:avLst>
                <a:gd name="adj1" fmla="val -37801"/>
                <a:gd name="adj2" fmla="val 67809"/>
                <a:gd name="adj3" fmla="val 16667"/>
              </a:avLst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4DF4A7B-CDD4-41E4-ABFD-6BE3D4813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89120" y="2593859"/>
              <a:ext cx="4629796" cy="2400635"/>
            </a:xfrm>
            <a:prstGeom prst="rect">
              <a:avLst/>
            </a:prstGeom>
          </p:spPr>
        </p:pic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7C2785F1-A712-4679-B120-2F735F929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416444" y="2449562"/>
              <a:ext cx="964761" cy="964761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F5933D7-D76D-4027-8897-583B1C1A601C}"/>
              </a:ext>
            </a:extLst>
          </p:cNvPr>
          <p:cNvGrpSpPr/>
          <p:nvPr/>
        </p:nvGrpSpPr>
        <p:grpSpPr>
          <a:xfrm>
            <a:off x="12152963" y="6072355"/>
            <a:ext cx="5693290" cy="2870834"/>
            <a:chOff x="12152963" y="6072355"/>
            <a:chExt cx="5693290" cy="2870834"/>
          </a:xfrm>
        </p:grpSpPr>
        <p:sp>
          <p:nvSpPr>
            <p:cNvPr id="18" name="말풍선: 모서리가 둥근 사각형 17">
              <a:extLst>
                <a:ext uri="{FF2B5EF4-FFF2-40B4-BE49-F238E27FC236}">
                  <a16:creationId xmlns:a16="http://schemas.microsoft.com/office/drawing/2014/main" id="{01855448-0E85-4FE6-AB60-494795C136D5}"/>
                </a:ext>
              </a:extLst>
            </p:cNvPr>
            <p:cNvSpPr/>
            <p:nvPr/>
          </p:nvSpPr>
          <p:spPr>
            <a:xfrm>
              <a:off x="12152963" y="6072355"/>
              <a:ext cx="5693290" cy="2870834"/>
            </a:xfrm>
            <a:prstGeom prst="wedgeRoundRectCallout">
              <a:avLst>
                <a:gd name="adj1" fmla="val -65878"/>
                <a:gd name="adj2" fmla="val 33303"/>
                <a:gd name="adj3" fmla="val 16667"/>
              </a:avLst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6D2B8B7-5AEB-49B6-8925-E271B5AFA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3105453" y="6508568"/>
              <a:ext cx="4629796" cy="1991003"/>
            </a:xfrm>
            <a:prstGeom prst="rect">
              <a:avLst/>
            </a:prstGeom>
          </p:spPr>
        </p:pic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95ED10E3-B95A-4FE5-93C8-307ADBF34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367245" y="6210301"/>
              <a:ext cx="914399" cy="9143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9100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6E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3725" y="6406246"/>
            <a:ext cx="16778265" cy="20848"/>
            <a:chOff x="753725" y="6406246"/>
            <a:chExt cx="16778265" cy="208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53725" y="6406246"/>
              <a:ext cx="16778265" cy="2084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E856EDA-8A72-4C56-A07F-40F6DF596121}"/>
              </a:ext>
            </a:extLst>
          </p:cNvPr>
          <p:cNvSpPr txBox="1"/>
          <p:nvPr/>
        </p:nvSpPr>
        <p:spPr>
          <a:xfrm>
            <a:off x="7635801" y="3287185"/>
            <a:ext cx="30080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5E99FC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01</a:t>
            </a:r>
            <a:endParaRPr lang="ko-KR" altLang="en-US" sz="7200" dirty="0">
              <a:solidFill>
                <a:srgbClr val="5E99FC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1C28BD-CE61-45AE-B99E-D542757079D1}"/>
              </a:ext>
            </a:extLst>
          </p:cNvPr>
          <p:cNvSpPr txBox="1"/>
          <p:nvPr/>
        </p:nvSpPr>
        <p:spPr>
          <a:xfrm>
            <a:off x="4567802" y="4487514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0" dirty="0">
                <a:solidFill>
                  <a:srgbClr val="2DFFCC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팀 소개</a:t>
            </a:r>
            <a:endParaRPr lang="en-US" altLang="ko-KR" sz="6000" dirty="0">
              <a:solidFill>
                <a:srgbClr val="2DFFCC"/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24654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ACFACBB-575C-44E1-B661-89FFAA0166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407"/>
          <a:stretch/>
        </p:blipFill>
        <p:spPr>
          <a:xfrm>
            <a:off x="4038600" y="3162532"/>
            <a:ext cx="9601200" cy="6247694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892930"/>
            <a:chOff x="1431697" y="2056752"/>
            <a:chExt cx="15422320" cy="8929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1697" y="2056752"/>
              <a:ext cx="15422320" cy="8929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3668" y="4534974"/>
            <a:ext cx="181517" cy="96476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19600" y="4534974"/>
            <a:ext cx="181517" cy="9647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2DDF40-78B5-4761-8334-9FDD7D745585}"/>
              </a:ext>
            </a:extLst>
          </p:cNvPr>
          <p:cNvSpPr txBox="1"/>
          <p:nvPr/>
        </p:nvSpPr>
        <p:spPr>
          <a:xfrm>
            <a:off x="1431697" y="1028467"/>
            <a:ext cx="70592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200" dirty="0">
                <a:solidFill>
                  <a:srgbClr val="1A6EF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 </a:t>
            </a:r>
            <a:r>
              <a:rPr lang="ko-KR" altLang="en-US" sz="5200" dirty="0">
                <a:solidFill>
                  <a:srgbClr val="1A6EF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구성</a:t>
            </a:r>
            <a:endParaRPr lang="ko-KR" altLang="en-US" sz="5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F6C271-18D4-4351-9D7F-115D2AD31415}"/>
              </a:ext>
            </a:extLst>
          </p:cNvPr>
          <p:cNvSpPr txBox="1"/>
          <p:nvPr/>
        </p:nvSpPr>
        <p:spPr>
          <a:xfrm>
            <a:off x="2958385" y="1866900"/>
            <a:ext cx="12368944" cy="1010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indent="-914400" algn="ctr">
              <a:lnSpc>
                <a:spcPct val="150000"/>
              </a:lnSpc>
              <a:buAutoNum type="arabicPeriod"/>
            </a:pPr>
            <a:r>
              <a:rPr lang="ko-KR" altLang="en-US" sz="4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깃허브</a:t>
            </a:r>
            <a:r>
              <a:rPr lang="en-US" altLang="ko-KR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4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Github</a:t>
            </a:r>
            <a:r>
              <a:rPr lang="en-US" altLang="ko-KR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연동을 통한 포트폴리오 관리</a:t>
            </a:r>
            <a:endParaRPr lang="en-US" altLang="ko-KR" sz="4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221217-DDBC-40D1-8971-FB99BF8F08B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4" t="50917" r="30041" b="31454"/>
          <a:stretch/>
        </p:blipFill>
        <p:spPr>
          <a:xfrm>
            <a:off x="-420243" y="1028467"/>
            <a:ext cx="19126200" cy="836018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C18653C-DE1B-408D-83B1-F39ED43A7B0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44" b="18148"/>
          <a:stretch/>
        </p:blipFill>
        <p:spPr>
          <a:xfrm>
            <a:off x="-210342" y="0"/>
            <a:ext cx="18288000" cy="1133780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6CDA6565-46A2-4E61-B415-6ED951421344}"/>
              </a:ext>
            </a:extLst>
          </p:cNvPr>
          <p:cNvGrpSpPr/>
          <p:nvPr/>
        </p:nvGrpSpPr>
        <p:grpSpPr>
          <a:xfrm>
            <a:off x="5181600" y="771624"/>
            <a:ext cx="10174113" cy="4371875"/>
            <a:chOff x="5181600" y="771624"/>
            <a:chExt cx="10174113" cy="437187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94B7340-C627-4BA3-B5B3-6D7D1A0AAE4D}"/>
                </a:ext>
              </a:extLst>
            </p:cNvPr>
            <p:cNvGrpSpPr/>
            <p:nvPr/>
          </p:nvGrpSpPr>
          <p:grpSpPr>
            <a:xfrm>
              <a:off x="5181600" y="771624"/>
              <a:ext cx="10174113" cy="4371875"/>
              <a:chOff x="8229600" y="2325981"/>
              <a:chExt cx="6019800" cy="2870834"/>
            </a:xfrm>
          </p:grpSpPr>
          <p:sp>
            <p:nvSpPr>
              <p:cNvPr id="17" name="말풍선: 모서리가 둥근 사각형 16">
                <a:extLst>
                  <a:ext uri="{FF2B5EF4-FFF2-40B4-BE49-F238E27FC236}">
                    <a16:creationId xmlns:a16="http://schemas.microsoft.com/office/drawing/2014/main" id="{B3AC33BE-4FBB-4612-880F-2C741CD4863E}"/>
                  </a:ext>
                </a:extLst>
              </p:cNvPr>
              <p:cNvSpPr/>
              <p:nvPr/>
            </p:nvSpPr>
            <p:spPr>
              <a:xfrm>
                <a:off x="8229600" y="2325981"/>
                <a:ext cx="6019800" cy="2870834"/>
              </a:xfrm>
              <a:prstGeom prst="wedgeRoundRectCallout">
                <a:avLst>
                  <a:gd name="adj1" fmla="val -68244"/>
                  <a:gd name="adj2" fmla="val -52226"/>
                  <a:gd name="adj3" fmla="val 16667"/>
                </a:avLst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pic>
            <p:nvPicPr>
              <p:cNvPr id="19" name="그래픽 18">
                <a:extLst>
                  <a:ext uri="{FF2B5EF4-FFF2-40B4-BE49-F238E27FC236}">
                    <a16:creationId xmlns:a16="http://schemas.microsoft.com/office/drawing/2014/main" id="{555C8917-0CC2-4853-BD8B-423C3799BB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416444" y="2449562"/>
                <a:ext cx="624701" cy="734002"/>
              </a:xfrm>
              <a:prstGeom prst="rect">
                <a:avLst/>
              </a:prstGeom>
            </p:spPr>
          </p:pic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5019494-A844-48A7-B5E1-0CB4E6EB2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36298" y="1102628"/>
              <a:ext cx="8254320" cy="35859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384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892930"/>
            <a:chOff x="1431697" y="2056752"/>
            <a:chExt cx="15422320" cy="8929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8929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3668" y="4534974"/>
            <a:ext cx="181517" cy="96476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9600" y="4534974"/>
            <a:ext cx="181517" cy="9647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2DDF40-78B5-4761-8334-9FDD7D745585}"/>
              </a:ext>
            </a:extLst>
          </p:cNvPr>
          <p:cNvSpPr txBox="1"/>
          <p:nvPr/>
        </p:nvSpPr>
        <p:spPr>
          <a:xfrm>
            <a:off x="1431697" y="1028467"/>
            <a:ext cx="70592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200" dirty="0">
                <a:solidFill>
                  <a:srgbClr val="1A6EF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 </a:t>
            </a:r>
            <a:r>
              <a:rPr lang="ko-KR" altLang="en-US" sz="5200" dirty="0">
                <a:solidFill>
                  <a:srgbClr val="1A6EF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구성</a:t>
            </a:r>
            <a:endParaRPr lang="ko-KR" altLang="en-US" sz="5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F6C271-18D4-4351-9D7F-115D2AD31415}"/>
              </a:ext>
            </a:extLst>
          </p:cNvPr>
          <p:cNvSpPr txBox="1"/>
          <p:nvPr/>
        </p:nvSpPr>
        <p:spPr>
          <a:xfrm>
            <a:off x="2958385" y="1866900"/>
            <a:ext cx="12368944" cy="1010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indent="-914400" algn="ctr">
              <a:lnSpc>
                <a:spcPct val="150000"/>
              </a:lnSpc>
              <a:buAutoNum type="arabicPeriod"/>
            </a:pPr>
            <a:r>
              <a:rPr lang="ko-KR" altLang="en-US" sz="4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깃허브</a:t>
            </a:r>
            <a:r>
              <a:rPr lang="en-US" altLang="ko-KR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4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Github</a:t>
            </a:r>
            <a:r>
              <a:rPr lang="en-US" altLang="ko-KR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연동을 통한 포트폴리오 관리</a:t>
            </a:r>
            <a:endParaRPr lang="en-US" altLang="ko-KR" sz="4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FBDE717-846D-4C2B-A992-6C1FEDB36D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0329" y="-742623"/>
            <a:ext cx="15805056" cy="1102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777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1EC9669-A35D-4C33-A6A6-AA2A9CAE6D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407"/>
          <a:stretch/>
        </p:blipFill>
        <p:spPr>
          <a:xfrm>
            <a:off x="3810000" y="3238500"/>
            <a:ext cx="10222740" cy="665214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892930"/>
            <a:chOff x="1431697" y="2056752"/>
            <a:chExt cx="15422320" cy="8929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1697" y="2056752"/>
              <a:ext cx="15422320" cy="8929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3668" y="4534974"/>
            <a:ext cx="181517" cy="96476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19600" y="4534974"/>
            <a:ext cx="181517" cy="9647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2DDF40-78B5-4761-8334-9FDD7D745585}"/>
              </a:ext>
            </a:extLst>
          </p:cNvPr>
          <p:cNvSpPr txBox="1"/>
          <p:nvPr/>
        </p:nvSpPr>
        <p:spPr>
          <a:xfrm>
            <a:off x="1431697" y="1028467"/>
            <a:ext cx="70592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200" dirty="0">
                <a:solidFill>
                  <a:srgbClr val="1A6EF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06. </a:t>
            </a:r>
            <a:r>
              <a:rPr lang="ko-KR" altLang="en-US" sz="5200" dirty="0">
                <a:solidFill>
                  <a:srgbClr val="1A6EF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구성</a:t>
            </a:r>
            <a:endParaRPr lang="ko-KR" altLang="en-US" sz="5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F6C271-18D4-4351-9D7F-115D2AD31415}"/>
              </a:ext>
            </a:extLst>
          </p:cNvPr>
          <p:cNvSpPr txBox="1"/>
          <p:nvPr/>
        </p:nvSpPr>
        <p:spPr>
          <a:xfrm>
            <a:off x="2958385" y="1866900"/>
            <a:ext cx="12368944" cy="1010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indent="-914400" algn="ctr">
              <a:lnSpc>
                <a:spcPct val="150000"/>
              </a:lnSpc>
              <a:buAutoNum type="arabicPeriod"/>
            </a:pPr>
            <a:r>
              <a:rPr lang="ko-KR" altLang="en-US" sz="4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깃허브</a:t>
            </a:r>
            <a:r>
              <a:rPr lang="en-US" altLang="ko-KR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4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Github</a:t>
            </a:r>
            <a:r>
              <a:rPr lang="en-US" altLang="ko-KR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연동을 통한 포트폴리오 관리</a:t>
            </a:r>
            <a:endParaRPr lang="en-US" altLang="ko-KR" sz="4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221217-DDBC-40D1-8971-FB99BF8F08B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t="68093" r="30096" b="11718"/>
          <a:stretch/>
        </p:blipFill>
        <p:spPr>
          <a:xfrm>
            <a:off x="-1662" y="1020847"/>
            <a:ext cx="18289038" cy="886979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0147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892930"/>
            <a:chOff x="1431697" y="2056752"/>
            <a:chExt cx="15422320" cy="8929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8929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3668" y="4534974"/>
            <a:ext cx="181517" cy="96476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9600" y="4534974"/>
            <a:ext cx="181517" cy="9647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2DDF40-78B5-4761-8334-9FDD7D745585}"/>
              </a:ext>
            </a:extLst>
          </p:cNvPr>
          <p:cNvSpPr txBox="1"/>
          <p:nvPr/>
        </p:nvSpPr>
        <p:spPr>
          <a:xfrm>
            <a:off x="1431697" y="1028467"/>
            <a:ext cx="70592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200" dirty="0">
                <a:solidFill>
                  <a:srgbClr val="1A6EF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06. </a:t>
            </a:r>
            <a:r>
              <a:rPr lang="ko-KR" altLang="en-US" sz="5200" dirty="0">
                <a:solidFill>
                  <a:srgbClr val="1A6EF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기능별 페이지 구성</a:t>
            </a:r>
            <a:endParaRPr lang="ko-KR" altLang="en-US" sz="5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F6C271-18D4-4351-9D7F-115D2AD31415}"/>
              </a:ext>
            </a:extLst>
          </p:cNvPr>
          <p:cNvSpPr txBox="1"/>
          <p:nvPr/>
        </p:nvSpPr>
        <p:spPr>
          <a:xfrm>
            <a:off x="2958385" y="1866900"/>
            <a:ext cx="12368944" cy="1010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나와 진로가 비슷한 사람들의 포트폴리오 탐색</a:t>
            </a:r>
            <a:endParaRPr lang="en-US" altLang="ko-KR" sz="4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F0D359E-98C5-4CDF-80B6-BA1D7D9E90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43" y="3390900"/>
            <a:ext cx="14984027" cy="1286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4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ject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668" y="4534974"/>
            <a:ext cx="181517" cy="96476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9600" y="4534974"/>
            <a:ext cx="181517" cy="9647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F6C271-18D4-4351-9D7F-115D2AD31415}"/>
              </a:ext>
            </a:extLst>
          </p:cNvPr>
          <p:cNvSpPr txBox="1"/>
          <p:nvPr/>
        </p:nvSpPr>
        <p:spPr>
          <a:xfrm>
            <a:off x="2958385" y="1866900"/>
            <a:ext cx="12368944" cy="1010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인재풀에 포트폴리오 등록</a:t>
            </a:r>
            <a:r>
              <a:rPr lang="en-US" altLang="ko-KR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&amp; </a:t>
            </a:r>
            <a:r>
              <a:rPr lang="ko-KR" altLang="en-US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구직</a:t>
            </a:r>
            <a:endParaRPr lang="en-US" altLang="ko-KR" sz="4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ACA50B8-B8D2-40E9-86E0-E2547DB800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2893" y="-1996415"/>
            <a:ext cx="22966502" cy="1971291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F159C3C-7711-43E5-BC79-D62878FA3C7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3200" y="2781300"/>
            <a:ext cx="8001000" cy="80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2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ject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668" y="4534974"/>
            <a:ext cx="181517" cy="96476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9600" y="4534974"/>
            <a:ext cx="181517" cy="9647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F6C271-18D4-4351-9D7F-115D2AD31415}"/>
              </a:ext>
            </a:extLst>
          </p:cNvPr>
          <p:cNvSpPr txBox="1"/>
          <p:nvPr/>
        </p:nvSpPr>
        <p:spPr>
          <a:xfrm>
            <a:off x="2958385" y="1866900"/>
            <a:ext cx="12368944" cy="1010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인재풀에 포트폴리오 등록</a:t>
            </a:r>
            <a:r>
              <a:rPr lang="en-US" altLang="ko-KR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&amp; </a:t>
            </a:r>
            <a:r>
              <a:rPr lang="ko-KR" altLang="en-US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구직</a:t>
            </a:r>
            <a:endParaRPr lang="en-US" altLang="ko-KR" sz="4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F501D36-0498-4275-919E-C52F056CF2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9" t="35492" r="22200" b="40971"/>
          <a:stretch/>
        </p:blipFill>
        <p:spPr>
          <a:xfrm>
            <a:off x="381106" y="1767095"/>
            <a:ext cx="17876988" cy="661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871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892930"/>
            <a:chOff x="1431697" y="2056752"/>
            <a:chExt cx="15422320" cy="8929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89293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02DDF40-78B5-4761-8334-9FDD7D745585}"/>
              </a:ext>
            </a:extLst>
          </p:cNvPr>
          <p:cNvSpPr txBox="1"/>
          <p:nvPr/>
        </p:nvSpPr>
        <p:spPr>
          <a:xfrm>
            <a:off x="1431697" y="1028467"/>
            <a:ext cx="70592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200" dirty="0">
                <a:solidFill>
                  <a:srgbClr val="1A6EF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06. </a:t>
            </a:r>
            <a:r>
              <a:rPr lang="ko-KR" altLang="en-US" sz="5200" dirty="0">
                <a:solidFill>
                  <a:srgbClr val="1A6EF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기능별 페이지 구성</a:t>
            </a:r>
            <a:endParaRPr lang="ko-KR" altLang="en-US" sz="5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3668" y="4534974"/>
            <a:ext cx="181517" cy="96476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9600" y="4534974"/>
            <a:ext cx="181517" cy="9647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F6C271-18D4-4351-9D7F-115D2AD31415}"/>
              </a:ext>
            </a:extLst>
          </p:cNvPr>
          <p:cNvSpPr txBox="1"/>
          <p:nvPr/>
        </p:nvSpPr>
        <p:spPr>
          <a:xfrm>
            <a:off x="2958385" y="1866900"/>
            <a:ext cx="12368944" cy="1010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인재풀에 포트폴리오 등록</a:t>
            </a:r>
            <a:r>
              <a:rPr lang="en-US" altLang="ko-KR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&amp; </a:t>
            </a:r>
            <a:r>
              <a:rPr lang="ko-KR" altLang="en-US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구직</a:t>
            </a:r>
            <a:endParaRPr lang="en-US" altLang="ko-KR" sz="4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1C3D90-9B45-4C64-A291-A021A4A8B2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4" t="4421" r="30672" b="76667"/>
          <a:stretch/>
        </p:blipFill>
        <p:spPr>
          <a:xfrm>
            <a:off x="1714391" y="3153839"/>
            <a:ext cx="14856932" cy="6929003"/>
          </a:xfrm>
          <a:prstGeom prst="rect">
            <a:avLst/>
          </a:prstGeom>
        </p:spPr>
      </p:pic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0487E781-366F-4104-9B13-CD2C58C982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48200" y="4102954"/>
            <a:ext cx="914400" cy="9144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772D28C-E405-4076-A5C3-06869BEC1D2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963"/>
          <a:stretch/>
        </p:blipFill>
        <p:spPr>
          <a:xfrm>
            <a:off x="1373668" y="3180216"/>
            <a:ext cx="15480349" cy="1076043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DAF8227-3925-4DC4-931F-2628F6B08F2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7" t="14289" r="21285" b="58233"/>
          <a:stretch/>
        </p:blipFill>
        <p:spPr>
          <a:xfrm>
            <a:off x="29308" y="-190500"/>
            <a:ext cx="21640800" cy="1238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6E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1417C1-68AC-46F4-AE87-C768B4C67938}"/>
              </a:ext>
            </a:extLst>
          </p:cNvPr>
          <p:cNvSpPr txBox="1"/>
          <p:nvPr/>
        </p:nvSpPr>
        <p:spPr>
          <a:xfrm>
            <a:off x="4567802" y="4487514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6000" dirty="0">
                <a:solidFill>
                  <a:srgbClr val="2DFFCC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892930"/>
            <a:chOff x="1431697" y="2056752"/>
            <a:chExt cx="15422320" cy="8929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8929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53670" y="3239448"/>
            <a:ext cx="232512" cy="6409705"/>
            <a:chOff x="9034155" y="2949682"/>
            <a:chExt cx="214881" cy="838375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4949716" y="7034121"/>
              <a:ext cx="8383759" cy="21488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3668" y="4383522"/>
            <a:ext cx="181517" cy="96476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19600" y="4383522"/>
            <a:ext cx="181517" cy="9647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C77F87A-82A8-4B17-94C6-23E904D6F748}"/>
              </a:ext>
            </a:extLst>
          </p:cNvPr>
          <p:cNvSpPr txBox="1"/>
          <p:nvPr/>
        </p:nvSpPr>
        <p:spPr>
          <a:xfrm>
            <a:off x="1388908" y="1169874"/>
            <a:ext cx="95021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dirty="0">
                <a:solidFill>
                  <a:srgbClr val="1A6E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 </a:t>
            </a:r>
            <a:r>
              <a:rPr lang="ko-KR" altLang="en-US" sz="4800" dirty="0">
                <a:solidFill>
                  <a:srgbClr val="1A6E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 소개</a:t>
            </a:r>
            <a:endParaRPr lang="en-US" altLang="ko-KR" sz="4800" dirty="0">
              <a:solidFill>
                <a:srgbClr val="1A6EF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14C618-5509-4312-8912-30B530A5418C}"/>
              </a:ext>
            </a:extLst>
          </p:cNvPr>
          <p:cNvSpPr txBox="1"/>
          <p:nvPr/>
        </p:nvSpPr>
        <p:spPr>
          <a:xfrm>
            <a:off x="4318856" y="2118685"/>
            <a:ext cx="95021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>
                <a:solidFill>
                  <a:srgbClr val="F1F3F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TEAM </a:t>
            </a:r>
            <a:r>
              <a:rPr lang="ko-KR" altLang="en-US" sz="4800" dirty="0" err="1">
                <a:solidFill>
                  <a:srgbClr val="F1F3F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데브몬</a:t>
            </a:r>
            <a:endParaRPr lang="en-US" altLang="ko-KR" sz="4800" dirty="0">
              <a:solidFill>
                <a:srgbClr val="F1F3F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5" name="그룹 1003">
            <a:extLst>
              <a:ext uri="{FF2B5EF4-FFF2-40B4-BE49-F238E27FC236}">
                <a16:creationId xmlns:a16="http://schemas.microsoft.com/office/drawing/2014/main" id="{CFC763FE-FD62-4C6E-B266-DCA6E6822B1E}"/>
              </a:ext>
            </a:extLst>
          </p:cNvPr>
          <p:cNvGrpSpPr/>
          <p:nvPr/>
        </p:nvGrpSpPr>
        <p:grpSpPr>
          <a:xfrm rot="5400000">
            <a:off x="4553022" y="3239449"/>
            <a:ext cx="232512" cy="6409705"/>
            <a:chOff x="9034155" y="2949682"/>
            <a:chExt cx="214881" cy="8383759"/>
          </a:xfrm>
        </p:grpSpPr>
        <p:pic>
          <p:nvPicPr>
            <p:cNvPr id="26" name="Object 10">
              <a:extLst>
                <a:ext uri="{FF2B5EF4-FFF2-40B4-BE49-F238E27FC236}">
                  <a16:creationId xmlns:a16="http://schemas.microsoft.com/office/drawing/2014/main" id="{8A457C04-8244-4AB1-8EAB-084D0ACDD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4949716" y="7034121"/>
              <a:ext cx="8383759" cy="214881"/>
            </a:xfrm>
            <a:prstGeom prst="rect">
              <a:avLst/>
            </a:prstGeom>
          </p:spPr>
        </p:pic>
      </p:grpSp>
      <p:grpSp>
        <p:nvGrpSpPr>
          <p:cNvPr id="27" name="그룹 1003">
            <a:extLst>
              <a:ext uri="{FF2B5EF4-FFF2-40B4-BE49-F238E27FC236}">
                <a16:creationId xmlns:a16="http://schemas.microsoft.com/office/drawing/2014/main" id="{337FE78D-9622-477B-8800-A775F87AA32D}"/>
              </a:ext>
            </a:extLst>
          </p:cNvPr>
          <p:cNvGrpSpPr/>
          <p:nvPr/>
        </p:nvGrpSpPr>
        <p:grpSpPr>
          <a:xfrm rot="5400000">
            <a:off x="10962728" y="3239451"/>
            <a:ext cx="232512" cy="6409705"/>
            <a:chOff x="9034155" y="2949682"/>
            <a:chExt cx="214881" cy="8383759"/>
          </a:xfrm>
        </p:grpSpPr>
        <p:pic>
          <p:nvPicPr>
            <p:cNvPr id="28" name="Object 10">
              <a:extLst>
                <a:ext uri="{FF2B5EF4-FFF2-40B4-BE49-F238E27FC236}">
                  <a16:creationId xmlns:a16="http://schemas.microsoft.com/office/drawing/2014/main" id="{5273B71B-6C7B-44BA-B0E8-1FA67D6A0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4949716" y="7034121"/>
              <a:ext cx="8383759" cy="214881"/>
            </a:xfrm>
            <a:prstGeom prst="rect">
              <a:avLst/>
            </a:prstGeom>
          </p:spPr>
        </p:pic>
      </p:grpSp>
      <p:grpSp>
        <p:nvGrpSpPr>
          <p:cNvPr id="29" name="그룹 1003">
            <a:extLst>
              <a:ext uri="{FF2B5EF4-FFF2-40B4-BE49-F238E27FC236}">
                <a16:creationId xmlns:a16="http://schemas.microsoft.com/office/drawing/2014/main" id="{BF8FBB00-F3DB-4088-9190-7F7ECE8AC56D}"/>
              </a:ext>
            </a:extLst>
          </p:cNvPr>
          <p:cNvGrpSpPr/>
          <p:nvPr/>
        </p:nvGrpSpPr>
        <p:grpSpPr>
          <a:xfrm rot="5400000">
            <a:off x="15420967" y="5190897"/>
            <a:ext cx="234999" cy="2509258"/>
            <a:chOff x="9031852" y="2949684"/>
            <a:chExt cx="217180" cy="3282057"/>
          </a:xfrm>
        </p:grpSpPr>
        <p:pic>
          <p:nvPicPr>
            <p:cNvPr id="30" name="Object 10">
              <a:extLst>
                <a:ext uri="{FF2B5EF4-FFF2-40B4-BE49-F238E27FC236}">
                  <a16:creationId xmlns:a16="http://schemas.microsoft.com/office/drawing/2014/main" id="{1F5B5446-03C5-428E-A355-91227E434F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/>
            <a:srcRect t="1" r="60852" b="-1070"/>
            <a:stretch/>
          </p:blipFill>
          <p:spPr>
            <a:xfrm rot="5400000">
              <a:off x="7499413" y="4482123"/>
              <a:ext cx="3282057" cy="217180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4EF6A01-C7CF-4E6B-B5E2-CDECA247E5D8}"/>
              </a:ext>
            </a:extLst>
          </p:cNvPr>
          <p:cNvSpPr txBox="1"/>
          <p:nvPr/>
        </p:nvSpPr>
        <p:spPr>
          <a:xfrm>
            <a:off x="4117428" y="4140659"/>
            <a:ext cx="7580002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최지윤 </a:t>
            </a:r>
            <a:r>
              <a:rPr lang="en-US" altLang="ko-KR" sz="4000" b="0" i="0" u="none" strike="noStrike" dirty="0">
                <a:solidFill>
                  <a:srgbClr val="1A6EFB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@J1Yun</a:t>
            </a:r>
            <a:endParaRPr lang="en-US" altLang="ko-KR" sz="4000" b="0" i="0" u="none" strike="noStrike" dirty="0">
              <a:solidFill>
                <a:srgbClr val="1A6EFB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3200" b="0" i="0" dirty="0">
                <a:solidFill>
                  <a:srgbClr val="24292F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Leader(FE/BE/DB)</a:t>
            </a:r>
          </a:p>
          <a:p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AFA4C26-6103-4641-9699-2B54F79F9AC7}"/>
              </a:ext>
            </a:extLst>
          </p:cNvPr>
          <p:cNvSpPr txBox="1"/>
          <p:nvPr/>
        </p:nvSpPr>
        <p:spPr>
          <a:xfrm>
            <a:off x="4117428" y="7201547"/>
            <a:ext cx="7580002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윤준성 </a:t>
            </a:r>
            <a:r>
              <a:rPr lang="en-US" altLang="ko-KR" sz="3600" b="0" i="0" u="none" strike="noStrike" dirty="0">
                <a:solidFill>
                  <a:srgbClr val="1A6EFB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n-US" altLang="ko-KR" sz="3600" b="0" i="0" u="sng" strike="noStrike" dirty="0">
                <a:solidFill>
                  <a:srgbClr val="1A6EFB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wnstjd9701</a:t>
            </a:r>
            <a:endParaRPr lang="en-US" altLang="ko-KR" sz="4000" b="0" i="0" u="sng" strike="noStrike" dirty="0">
              <a:solidFill>
                <a:srgbClr val="1A6EFB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3200" b="0" i="0" dirty="0">
                <a:solidFill>
                  <a:srgbClr val="24292F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Backend(Node.js), </a:t>
            </a:r>
          </a:p>
          <a:p>
            <a:r>
              <a:rPr lang="en-US" altLang="ko-KR" sz="3200" b="0" i="0" dirty="0">
                <a:solidFill>
                  <a:srgbClr val="24292F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Database(</a:t>
            </a:r>
            <a:r>
              <a:rPr lang="en-US" altLang="ko-KR" sz="3200" b="0" i="0" dirty="0" err="1">
                <a:solidFill>
                  <a:srgbClr val="24292F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Mysql</a:t>
            </a:r>
            <a:r>
              <a:rPr lang="en-US" altLang="ko-KR" sz="3200" b="0" i="0" dirty="0">
                <a:solidFill>
                  <a:srgbClr val="24292F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B7D8F2-B425-4A3C-B1BD-6270BC29F1F1}"/>
              </a:ext>
            </a:extLst>
          </p:cNvPr>
          <p:cNvSpPr txBox="1"/>
          <p:nvPr/>
        </p:nvSpPr>
        <p:spPr>
          <a:xfrm>
            <a:off x="11781712" y="7169751"/>
            <a:ext cx="7580002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이성준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3600" b="0" i="0" u="none" strike="noStrike" dirty="0">
                <a:solidFill>
                  <a:srgbClr val="1A6EFB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n-US" altLang="ko-KR" sz="3600" b="0" i="0" u="sng" strike="noStrike" dirty="0">
                <a:solidFill>
                  <a:srgbClr val="1A6EFB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castlejun-2</a:t>
            </a:r>
          </a:p>
          <a:p>
            <a:r>
              <a:rPr lang="en-US" altLang="ko-KR" sz="3200" b="0" i="0" dirty="0">
                <a:solidFill>
                  <a:srgbClr val="24292F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Backend(Node.js), </a:t>
            </a:r>
          </a:p>
          <a:p>
            <a:r>
              <a:rPr lang="en-US" altLang="ko-KR" sz="3200" b="0" i="0" dirty="0">
                <a:solidFill>
                  <a:srgbClr val="24292F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Database(</a:t>
            </a:r>
            <a:r>
              <a:rPr lang="en-US" altLang="ko-KR" sz="3200" b="0" i="0" dirty="0" err="1">
                <a:solidFill>
                  <a:srgbClr val="24292F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Mysql</a:t>
            </a:r>
            <a:r>
              <a:rPr lang="en-US" altLang="ko-KR" sz="3200" b="0" i="0" dirty="0">
                <a:solidFill>
                  <a:srgbClr val="24292F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B97D4C-3019-40BC-8E0C-638EDD0ED4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5318" y="3382531"/>
            <a:ext cx="2768273" cy="275671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8846E4D-F23E-4A67-B734-5F5AC6B432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4342" y="3425952"/>
            <a:ext cx="2783086" cy="255065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BDFEF87-1363-46CC-81B9-150B64C3AC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8908" y="6696633"/>
            <a:ext cx="2843530" cy="284353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CDBEF9E-CDFF-406F-B37C-8C76A6A10673}"/>
              </a:ext>
            </a:extLst>
          </p:cNvPr>
          <p:cNvSpPr txBox="1"/>
          <p:nvPr/>
        </p:nvSpPr>
        <p:spPr>
          <a:xfrm>
            <a:off x="11781712" y="4074421"/>
            <a:ext cx="6646466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김채은 </a:t>
            </a:r>
            <a:r>
              <a:rPr lang="en-US" altLang="ko-KR" sz="4000" b="0" i="0" u="sng" strike="noStrike" dirty="0">
                <a:solidFill>
                  <a:srgbClr val="1A6EFB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n-US" altLang="ko-KR" sz="4000" b="0" i="0" u="sng" strike="noStrike" dirty="0">
                <a:solidFill>
                  <a:srgbClr val="1A6EFB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chchaeun</a:t>
            </a:r>
          </a:p>
          <a:p>
            <a:r>
              <a:rPr lang="en-US" altLang="ko-KR" sz="3200" b="0" i="0" dirty="0">
                <a:solidFill>
                  <a:srgbClr val="24292F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Frontend(React.js)</a:t>
            </a:r>
          </a:p>
          <a:p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A481509-14B9-47CF-81A3-547E937501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63250" y="6992488"/>
            <a:ext cx="2234180" cy="231229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1932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6E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3725" y="6406246"/>
            <a:ext cx="16778265" cy="20848"/>
            <a:chOff x="753725" y="6406246"/>
            <a:chExt cx="16778265" cy="208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53725" y="6406246"/>
              <a:ext cx="16778265" cy="2084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E064F84-7737-4FA9-9066-44133DDBBC0E}"/>
              </a:ext>
            </a:extLst>
          </p:cNvPr>
          <p:cNvSpPr txBox="1"/>
          <p:nvPr/>
        </p:nvSpPr>
        <p:spPr>
          <a:xfrm>
            <a:off x="4567802" y="4487514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0" dirty="0">
                <a:solidFill>
                  <a:srgbClr val="2DFFCC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프로젝트 소개</a:t>
            </a:r>
            <a:endParaRPr lang="en-US" altLang="ko-KR" sz="6000" dirty="0">
              <a:solidFill>
                <a:srgbClr val="2DFFCC"/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181ACF-E611-48CB-AF69-5315D361D37F}"/>
              </a:ext>
            </a:extLst>
          </p:cNvPr>
          <p:cNvSpPr txBox="1"/>
          <p:nvPr/>
        </p:nvSpPr>
        <p:spPr>
          <a:xfrm>
            <a:off x="7635801" y="3287185"/>
            <a:ext cx="30080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5E99FC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02</a:t>
            </a:r>
            <a:endParaRPr lang="ko-KR" altLang="en-US" sz="7200" dirty="0">
              <a:solidFill>
                <a:srgbClr val="5E99FC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892930"/>
            <a:chOff x="1431697" y="2056752"/>
            <a:chExt cx="15422320" cy="8929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8929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3668" y="4534974"/>
            <a:ext cx="181517" cy="96476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9600" y="4534974"/>
            <a:ext cx="181517" cy="9647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2DDF40-78B5-4761-8334-9FDD7D745585}"/>
              </a:ext>
            </a:extLst>
          </p:cNvPr>
          <p:cNvSpPr txBox="1"/>
          <p:nvPr/>
        </p:nvSpPr>
        <p:spPr>
          <a:xfrm>
            <a:off x="1431697" y="1028467"/>
            <a:ext cx="70592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200" dirty="0">
                <a:solidFill>
                  <a:srgbClr val="1A6EF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02. </a:t>
            </a:r>
            <a:r>
              <a:rPr lang="ko-KR" altLang="en-US" sz="5200" dirty="0">
                <a:solidFill>
                  <a:srgbClr val="1A6EF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소개</a:t>
            </a:r>
            <a:endParaRPr lang="ko-KR" altLang="en-US" sz="5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F30D4F-12C7-4A2C-BF71-16B70D880E3E}"/>
              </a:ext>
            </a:extLst>
          </p:cNvPr>
          <p:cNvSpPr txBox="1"/>
          <p:nvPr/>
        </p:nvSpPr>
        <p:spPr>
          <a:xfrm>
            <a:off x="4391787" y="2087718"/>
            <a:ext cx="95021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rgbClr val="F1F3F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동기</a:t>
            </a:r>
            <a:endParaRPr lang="en-US" altLang="ko-KR" sz="4800" dirty="0">
              <a:solidFill>
                <a:srgbClr val="F1F3F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DCC01DD-ECB7-4A0C-AE32-3E1117D725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7793" y="3317747"/>
            <a:ext cx="7053154" cy="60336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47FEEB4-5D39-45BB-86D3-F7124D800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06200" y="5017354"/>
            <a:ext cx="2387727" cy="23877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EA3757-BAFB-417F-A50E-E7ACE7297CCC}"/>
              </a:ext>
            </a:extLst>
          </p:cNvPr>
          <p:cNvSpPr txBox="1"/>
          <p:nvPr/>
        </p:nvSpPr>
        <p:spPr>
          <a:xfrm rot="20539084">
            <a:off x="9297689" y="3997108"/>
            <a:ext cx="465708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관심</a:t>
            </a:r>
            <a:r>
              <a:rPr lang="en-US" altLang="ko-KR" sz="33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33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진로 분야 </a:t>
            </a:r>
            <a:r>
              <a:rPr lang="en-US" altLang="ko-KR" sz="33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33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77D441-DA00-4C3E-88F8-4E497C87977B}"/>
              </a:ext>
            </a:extLst>
          </p:cNvPr>
          <p:cNvSpPr txBox="1"/>
          <p:nvPr/>
        </p:nvSpPr>
        <p:spPr>
          <a:xfrm rot="821993">
            <a:off x="13997056" y="6242704"/>
            <a:ext cx="426161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</a:t>
            </a:r>
            <a:r>
              <a:rPr lang="en-US" altLang="ko-KR" sz="35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35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6450AE-B202-45AB-816C-29671884BEF0}"/>
              </a:ext>
            </a:extLst>
          </p:cNvPr>
          <p:cNvSpPr txBox="1"/>
          <p:nvPr/>
        </p:nvSpPr>
        <p:spPr>
          <a:xfrm>
            <a:off x="10972800" y="8330507"/>
            <a:ext cx="461936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공부 </a:t>
            </a:r>
            <a:r>
              <a:rPr lang="en-US" altLang="ko-KR" sz="3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3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254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ject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057400" y="4589897"/>
            <a:ext cx="342509" cy="170266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35986" y="4589897"/>
            <a:ext cx="342509" cy="1702668"/>
          </a:xfrm>
          <a:prstGeom prst="rect">
            <a:avLst/>
          </a:prstGeom>
        </p:spPr>
      </p:pic>
      <p:sp>
        <p:nvSpPr>
          <p:cNvPr id="27" name="Freeform 7">
            <a:extLst>
              <a:ext uri="{FF2B5EF4-FFF2-40B4-BE49-F238E27FC236}">
                <a16:creationId xmlns:a16="http://schemas.microsoft.com/office/drawing/2014/main" id="{BB0AD7FC-4554-4130-8D36-7D630DB80F42}"/>
              </a:ext>
            </a:extLst>
          </p:cNvPr>
          <p:cNvSpPr>
            <a:spLocks/>
          </p:cNvSpPr>
          <p:nvPr/>
        </p:nvSpPr>
        <p:spPr bwMode="auto">
          <a:xfrm>
            <a:off x="1863293" y="6801100"/>
            <a:ext cx="5256404" cy="2208615"/>
          </a:xfrm>
          <a:custGeom>
            <a:avLst/>
            <a:gdLst>
              <a:gd name="T0" fmla="*/ 402 w 804"/>
              <a:gd name="T1" fmla="*/ 282 h 360"/>
              <a:gd name="T2" fmla="*/ 79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6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9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6" y="0"/>
                  <a:pt x="726" y="0"/>
                  <a:pt x="726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Freeform 8">
            <a:extLst>
              <a:ext uri="{FF2B5EF4-FFF2-40B4-BE49-F238E27FC236}">
                <a16:creationId xmlns:a16="http://schemas.microsoft.com/office/drawing/2014/main" id="{23BD422C-F057-47CA-A2E8-27DC3AD72411}"/>
              </a:ext>
            </a:extLst>
          </p:cNvPr>
          <p:cNvSpPr>
            <a:spLocks/>
          </p:cNvSpPr>
          <p:nvPr/>
        </p:nvSpPr>
        <p:spPr bwMode="auto">
          <a:xfrm>
            <a:off x="1868823" y="3889037"/>
            <a:ext cx="5250874" cy="2187926"/>
          </a:xfrm>
          <a:custGeom>
            <a:avLst/>
            <a:gdLst>
              <a:gd name="T0" fmla="*/ 401 w 803"/>
              <a:gd name="T1" fmla="*/ 78 h 357"/>
              <a:gd name="T2" fmla="*/ 724 w 803"/>
              <a:gd name="T3" fmla="*/ 357 h 357"/>
              <a:gd name="T4" fmla="*/ 803 w 803"/>
              <a:gd name="T5" fmla="*/ 357 h 357"/>
              <a:gd name="T6" fmla="*/ 401 w 803"/>
              <a:gd name="T7" fmla="*/ 0 h 357"/>
              <a:gd name="T8" fmla="*/ 0 w 803"/>
              <a:gd name="T9" fmla="*/ 357 h 357"/>
              <a:gd name="T10" fmla="*/ 78 w 803"/>
              <a:gd name="T11" fmla="*/ 357 h 357"/>
              <a:gd name="T12" fmla="*/ 401 w 803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357">
                <a:moveTo>
                  <a:pt x="401" y="78"/>
                </a:moveTo>
                <a:cubicBezTo>
                  <a:pt x="565" y="78"/>
                  <a:pt x="701" y="200"/>
                  <a:pt x="724" y="357"/>
                </a:cubicBezTo>
                <a:cubicBezTo>
                  <a:pt x="803" y="357"/>
                  <a:pt x="803" y="357"/>
                  <a:pt x="803" y="357"/>
                </a:cubicBezTo>
                <a:cubicBezTo>
                  <a:pt x="779" y="157"/>
                  <a:pt x="608" y="0"/>
                  <a:pt x="401" y="0"/>
                </a:cubicBezTo>
                <a:cubicBezTo>
                  <a:pt x="194" y="0"/>
                  <a:pt x="23" y="157"/>
                  <a:pt x="0" y="357"/>
                </a:cubicBezTo>
                <a:cubicBezTo>
                  <a:pt x="78" y="357"/>
                  <a:pt x="78" y="357"/>
                  <a:pt x="78" y="357"/>
                </a:cubicBezTo>
                <a:cubicBezTo>
                  <a:pt x="101" y="200"/>
                  <a:pt x="237" y="78"/>
                  <a:pt x="401" y="78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2">
                  <a:lumMod val="40000"/>
                  <a:lumOff val="6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Freeform 9">
            <a:extLst>
              <a:ext uri="{FF2B5EF4-FFF2-40B4-BE49-F238E27FC236}">
                <a16:creationId xmlns:a16="http://schemas.microsoft.com/office/drawing/2014/main" id="{B708D8C0-2738-46E6-955B-BD9A0A350333}"/>
              </a:ext>
            </a:extLst>
          </p:cNvPr>
          <p:cNvSpPr>
            <a:spLocks/>
          </p:cNvSpPr>
          <p:nvPr/>
        </p:nvSpPr>
        <p:spPr bwMode="auto">
          <a:xfrm>
            <a:off x="6610923" y="6801100"/>
            <a:ext cx="5256404" cy="2208615"/>
          </a:xfrm>
          <a:custGeom>
            <a:avLst/>
            <a:gdLst>
              <a:gd name="T0" fmla="*/ 402 w 804"/>
              <a:gd name="T1" fmla="*/ 282 h 360"/>
              <a:gd name="T2" fmla="*/ 78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6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8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6" y="0"/>
                  <a:pt x="726" y="0"/>
                  <a:pt x="726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Freeform 10">
            <a:extLst>
              <a:ext uri="{FF2B5EF4-FFF2-40B4-BE49-F238E27FC236}">
                <a16:creationId xmlns:a16="http://schemas.microsoft.com/office/drawing/2014/main" id="{B2F49BE6-3D13-4229-AADA-2EC1C4065C5B}"/>
              </a:ext>
            </a:extLst>
          </p:cNvPr>
          <p:cNvSpPr>
            <a:spLocks/>
          </p:cNvSpPr>
          <p:nvPr/>
        </p:nvSpPr>
        <p:spPr bwMode="auto">
          <a:xfrm>
            <a:off x="6610923" y="3889037"/>
            <a:ext cx="5256404" cy="2187926"/>
          </a:xfrm>
          <a:custGeom>
            <a:avLst/>
            <a:gdLst>
              <a:gd name="T0" fmla="*/ 402 w 804"/>
              <a:gd name="T1" fmla="*/ 78 h 357"/>
              <a:gd name="T2" fmla="*/ 725 w 804"/>
              <a:gd name="T3" fmla="*/ 357 h 357"/>
              <a:gd name="T4" fmla="*/ 804 w 804"/>
              <a:gd name="T5" fmla="*/ 357 h 357"/>
              <a:gd name="T6" fmla="*/ 402 w 804"/>
              <a:gd name="T7" fmla="*/ 0 h 357"/>
              <a:gd name="T8" fmla="*/ 0 w 804"/>
              <a:gd name="T9" fmla="*/ 357 h 357"/>
              <a:gd name="T10" fmla="*/ 79 w 804"/>
              <a:gd name="T11" fmla="*/ 357 h 357"/>
              <a:gd name="T12" fmla="*/ 402 w 804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57">
                <a:moveTo>
                  <a:pt x="402" y="78"/>
                </a:moveTo>
                <a:cubicBezTo>
                  <a:pt x="566" y="78"/>
                  <a:pt x="702" y="200"/>
                  <a:pt x="725" y="357"/>
                </a:cubicBezTo>
                <a:cubicBezTo>
                  <a:pt x="804" y="357"/>
                  <a:pt x="804" y="357"/>
                  <a:pt x="804" y="357"/>
                </a:cubicBezTo>
                <a:cubicBezTo>
                  <a:pt x="780" y="157"/>
                  <a:pt x="609" y="0"/>
                  <a:pt x="402" y="0"/>
                </a:cubicBezTo>
                <a:cubicBezTo>
                  <a:pt x="195" y="0"/>
                  <a:pt x="24" y="157"/>
                  <a:pt x="0" y="357"/>
                </a:cubicBezTo>
                <a:cubicBezTo>
                  <a:pt x="79" y="357"/>
                  <a:pt x="79" y="357"/>
                  <a:pt x="79" y="357"/>
                </a:cubicBezTo>
                <a:cubicBezTo>
                  <a:pt x="102" y="200"/>
                  <a:pt x="238" y="78"/>
                  <a:pt x="402" y="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Freeform 11">
            <a:extLst>
              <a:ext uri="{FF2B5EF4-FFF2-40B4-BE49-F238E27FC236}">
                <a16:creationId xmlns:a16="http://schemas.microsoft.com/office/drawing/2014/main" id="{30DB8822-D93F-4BAD-AFB0-3E3F1E5DC858}"/>
              </a:ext>
            </a:extLst>
          </p:cNvPr>
          <p:cNvSpPr>
            <a:spLocks/>
          </p:cNvSpPr>
          <p:nvPr/>
        </p:nvSpPr>
        <p:spPr bwMode="auto">
          <a:xfrm>
            <a:off x="11372378" y="6801100"/>
            <a:ext cx="5256404" cy="2208615"/>
          </a:xfrm>
          <a:custGeom>
            <a:avLst/>
            <a:gdLst>
              <a:gd name="T0" fmla="*/ 402 w 804"/>
              <a:gd name="T1" fmla="*/ 282 h 360"/>
              <a:gd name="T2" fmla="*/ 78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5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8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5" y="0"/>
                  <a:pt x="725" y="0"/>
                  <a:pt x="725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Freeform 12">
            <a:extLst>
              <a:ext uri="{FF2B5EF4-FFF2-40B4-BE49-F238E27FC236}">
                <a16:creationId xmlns:a16="http://schemas.microsoft.com/office/drawing/2014/main" id="{DAFB0AE3-9C2E-443E-AA39-6EE7D7E5CE3E}"/>
              </a:ext>
            </a:extLst>
          </p:cNvPr>
          <p:cNvSpPr>
            <a:spLocks/>
          </p:cNvSpPr>
          <p:nvPr/>
        </p:nvSpPr>
        <p:spPr bwMode="auto">
          <a:xfrm>
            <a:off x="11372380" y="3889037"/>
            <a:ext cx="5250874" cy="2187926"/>
          </a:xfrm>
          <a:custGeom>
            <a:avLst/>
            <a:gdLst>
              <a:gd name="T0" fmla="*/ 402 w 803"/>
              <a:gd name="T1" fmla="*/ 78 h 357"/>
              <a:gd name="T2" fmla="*/ 725 w 803"/>
              <a:gd name="T3" fmla="*/ 357 h 357"/>
              <a:gd name="T4" fmla="*/ 803 w 803"/>
              <a:gd name="T5" fmla="*/ 357 h 357"/>
              <a:gd name="T6" fmla="*/ 402 w 803"/>
              <a:gd name="T7" fmla="*/ 0 h 357"/>
              <a:gd name="T8" fmla="*/ 0 w 803"/>
              <a:gd name="T9" fmla="*/ 357 h 357"/>
              <a:gd name="T10" fmla="*/ 78 w 803"/>
              <a:gd name="T11" fmla="*/ 357 h 357"/>
              <a:gd name="T12" fmla="*/ 402 w 803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357">
                <a:moveTo>
                  <a:pt x="402" y="78"/>
                </a:moveTo>
                <a:cubicBezTo>
                  <a:pt x="566" y="78"/>
                  <a:pt x="702" y="200"/>
                  <a:pt x="725" y="357"/>
                </a:cubicBezTo>
                <a:cubicBezTo>
                  <a:pt x="803" y="357"/>
                  <a:pt x="803" y="357"/>
                  <a:pt x="803" y="357"/>
                </a:cubicBezTo>
                <a:cubicBezTo>
                  <a:pt x="780" y="157"/>
                  <a:pt x="609" y="0"/>
                  <a:pt x="402" y="0"/>
                </a:cubicBezTo>
                <a:cubicBezTo>
                  <a:pt x="195" y="0"/>
                  <a:pt x="24" y="157"/>
                  <a:pt x="0" y="357"/>
                </a:cubicBezTo>
                <a:cubicBezTo>
                  <a:pt x="78" y="357"/>
                  <a:pt x="78" y="357"/>
                  <a:pt x="78" y="357"/>
                </a:cubicBezTo>
                <a:cubicBezTo>
                  <a:pt x="101" y="200"/>
                  <a:pt x="238" y="78"/>
                  <a:pt x="402" y="7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Oval 15">
            <a:extLst>
              <a:ext uri="{FF2B5EF4-FFF2-40B4-BE49-F238E27FC236}">
                <a16:creationId xmlns:a16="http://schemas.microsoft.com/office/drawing/2014/main" id="{6BE15401-D4D2-4E4C-A424-F1F30F055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26431" y="4703690"/>
            <a:ext cx="3774324" cy="3540511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892930"/>
            <a:chOff x="1431697" y="2056752"/>
            <a:chExt cx="15422320" cy="8929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1697" y="2056752"/>
              <a:ext cx="15422320" cy="89293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02DDF40-78B5-4761-8334-9FDD7D745585}"/>
              </a:ext>
            </a:extLst>
          </p:cNvPr>
          <p:cNvSpPr txBox="1"/>
          <p:nvPr/>
        </p:nvSpPr>
        <p:spPr>
          <a:xfrm>
            <a:off x="1431697" y="1028467"/>
            <a:ext cx="70592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200" dirty="0">
                <a:solidFill>
                  <a:srgbClr val="1A6EF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02. </a:t>
            </a:r>
            <a:r>
              <a:rPr lang="ko-KR" altLang="en-US" sz="5200" dirty="0">
                <a:solidFill>
                  <a:srgbClr val="1A6EF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소개</a:t>
            </a:r>
            <a:endParaRPr lang="ko-KR" altLang="en-US" sz="5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F30D4F-12C7-4A2C-BF71-16B70D880E3E}"/>
              </a:ext>
            </a:extLst>
          </p:cNvPr>
          <p:cNvSpPr txBox="1"/>
          <p:nvPr/>
        </p:nvSpPr>
        <p:spPr>
          <a:xfrm>
            <a:off x="4391787" y="2087718"/>
            <a:ext cx="95021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>
                <a:solidFill>
                  <a:srgbClr val="F1F3F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Three Main Keywords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8EC648-0145-41C7-BDC3-0384922E4EAC}"/>
              </a:ext>
            </a:extLst>
          </p:cNvPr>
          <p:cNvSpPr txBox="1"/>
          <p:nvPr/>
        </p:nvSpPr>
        <p:spPr>
          <a:xfrm>
            <a:off x="1918015" y="5960667"/>
            <a:ext cx="51469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Connect</a:t>
            </a:r>
            <a:endParaRPr lang="ko-KR" altLang="en-US" sz="5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래픽 4" descr="추가 단색으로 채워진">
            <a:extLst>
              <a:ext uri="{FF2B5EF4-FFF2-40B4-BE49-F238E27FC236}">
                <a16:creationId xmlns:a16="http://schemas.microsoft.com/office/drawing/2014/main" id="{21E5B9DA-4F78-4D7C-A20B-1A8DEF1FAE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22183" y="6210300"/>
            <a:ext cx="464417" cy="4644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C65CDE-1EDE-4295-B8BA-E1081674B7DE}"/>
              </a:ext>
            </a:extLst>
          </p:cNvPr>
          <p:cNvSpPr txBox="1"/>
          <p:nvPr/>
        </p:nvSpPr>
        <p:spPr>
          <a:xfrm>
            <a:off x="6706449" y="5960667"/>
            <a:ext cx="50991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Make</a:t>
            </a:r>
            <a:endParaRPr lang="ko-KR" altLang="en-US" sz="5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BF28AC-E22A-4E82-8D64-B7A708C89B27}"/>
              </a:ext>
            </a:extLst>
          </p:cNvPr>
          <p:cNvSpPr txBox="1"/>
          <p:nvPr/>
        </p:nvSpPr>
        <p:spPr>
          <a:xfrm>
            <a:off x="11003693" y="5975471"/>
            <a:ext cx="6019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Find</a:t>
            </a:r>
            <a:endParaRPr lang="ko-KR" altLang="en-US" sz="5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5" name="그래픽 44" descr="추가 단색으로 채워진">
            <a:extLst>
              <a:ext uri="{FF2B5EF4-FFF2-40B4-BE49-F238E27FC236}">
                <a16:creationId xmlns:a16="http://schemas.microsoft.com/office/drawing/2014/main" id="{FD521E2E-D12D-45D8-B1B1-ECDE15C8D1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53800" y="6203083"/>
            <a:ext cx="464417" cy="46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8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892930"/>
            <a:chOff x="1431697" y="2056752"/>
            <a:chExt cx="15422320" cy="8929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8929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3668" y="4534974"/>
            <a:ext cx="181517" cy="96476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9600" y="4534974"/>
            <a:ext cx="181517" cy="9647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2DDF40-78B5-4761-8334-9FDD7D745585}"/>
              </a:ext>
            </a:extLst>
          </p:cNvPr>
          <p:cNvSpPr txBox="1"/>
          <p:nvPr/>
        </p:nvSpPr>
        <p:spPr>
          <a:xfrm>
            <a:off x="1431697" y="1028467"/>
            <a:ext cx="70592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200" dirty="0">
                <a:solidFill>
                  <a:srgbClr val="1A6EF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02. </a:t>
            </a:r>
            <a:r>
              <a:rPr lang="ko-KR" altLang="en-US" sz="5200" dirty="0">
                <a:solidFill>
                  <a:srgbClr val="1A6EF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소개</a:t>
            </a:r>
            <a:endParaRPr lang="ko-KR" altLang="en-US" sz="5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F30D4F-12C7-4A2C-BF71-16B70D880E3E}"/>
              </a:ext>
            </a:extLst>
          </p:cNvPr>
          <p:cNvSpPr txBox="1"/>
          <p:nvPr/>
        </p:nvSpPr>
        <p:spPr>
          <a:xfrm>
            <a:off x="4391787" y="2087718"/>
            <a:ext cx="95021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rgbClr val="F1F3F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핵심 기능</a:t>
            </a:r>
            <a:endParaRPr lang="en-US" altLang="ko-KR" sz="4800" dirty="0">
              <a:solidFill>
                <a:srgbClr val="F1F3F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315DA-2232-4814-A1C8-5451848FD76E}"/>
              </a:ext>
            </a:extLst>
          </p:cNvPr>
          <p:cNvSpPr txBox="1"/>
          <p:nvPr/>
        </p:nvSpPr>
        <p:spPr>
          <a:xfrm>
            <a:off x="6369615" y="4558725"/>
            <a:ext cx="1036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개발자 포트폴리오 제작</a:t>
            </a:r>
            <a:r>
              <a:rPr lang="en-US" altLang="ko-KR" sz="3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3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</a:t>
            </a:r>
            <a:r>
              <a:rPr lang="en-US" altLang="ko-KR" sz="3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3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공유 플랫폼</a:t>
            </a:r>
          </a:p>
        </p:txBody>
      </p:sp>
      <p:pic>
        <p:nvPicPr>
          <p:cNvPr id="1028" name="Picture 4" descr="Web development free icon">
            <a:extLst>
              <a:ext uri="{FF2B5EF4-FFF2-40B4-BE49-F238E27FC236}">
                <a16:creationId xmlns:a16="http://schemas.microsoft.com/office/drawing/2014/main" id="{092C3946-1B0E-40E1-84F3-A7428D38A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620" y="5571257"/>
            <a:ext cx="2008685" cy="200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E69FFAB-2B8B-4690-83AD-CBFDEB56BE7D}"/>
              </a:ext>
            </a:extLst>
          </p:cNvPr>
          <p:cNvSpPr/>
          <p:nvPr/>
        </p:nvSpPr>
        <p:spPr>
          <a:xfrm>
            <a:off x="6400800" y="4021350"/>
            <a:ext cx="10363200" cy="4329000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741A1C-7636-4FD6-B0EC-AB3853690158}"/>
              </a:ext>
            </a:extLst>
          </p:cNvPr>
          <p:cNvSpPr txBox="1"/>
          <p:nvPr/>
        </p:nvSpPr>
        <p:spPr>
          <a:xfrm>
            <a:off x="7010400" y="5465340"/>
            <a:ext cx="9753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자신의 </a:t>
            </a:r>
            <a:r>
              <a:rPr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깃허브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계정과 연동 후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Repository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참조를 통한 포트폴리오 제작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FF71C8-0A98-416C-9561-5F3D6CBEADAA}"/>
              </a:ext>
            </a:extLst>
          </p:cNvPr>
          <p:cNvSpPr txBox="1"/>
          <p:nvPr/>
        </p:nvSpPr>
        <p:spPr>
          <a:xfrm>
            <a:off x="7010400" y="6509804"/>
            <a:ext cx="975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나와 진로가 비슷한 사람들의 포트폴리오 둘러보기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EF8D08-8FAF-40DB-8DD8-A28199AD002A}"/>
              </a:ext>
            </a:extLst>
          </p:cNvPr>
          <p:cNvSpPr txBox="1"/>
          <p:nvPr/>
        </p:nvSpPr>
        <p:spPr>
          <a:xfrm>
            <a:off x="7010400" y="7137264"/>
            <a:ext cx="975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버튼 하나로 인재풀에 포트폴리오 등록 및 구직  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7E3D6F7-2D64-469A-9DF7-596FD576D1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85" y="3659332"/>
            <a:ext cx="4565167" cy="207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48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892930"/>
            <a:chOff x="1431697" y="2056752"/>
            <a:chExt cx="15422320" cy="8929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8929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3668" y="4534974"/>
            <a:ext cx="181517" cy="96476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9600" y="4534974"/>
            <a:ext cx="181517" cy="9647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2DDF40-78B5-4761-8334-9FDD7D745585}"/>
              </a:ext>
            </a:extLst>
          </p:cNvPr>
          <p:cNvSpPr txBox="1"/>
          <p:nvPr/>
        </p:nvSpPr>
        <p:spPr>
          <a:xfrm>
            <a:off x="1431696" y="1028467"/>
            <a:ext cx="1058034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200" dirty="0">
                <a:solidFill>
                  <a:srgbClr val="1A6E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 </a:t>
            </a:r>
            <a:r>
              <a:rPr lang="ko-KR" altLang="en-US" sz="5200" dirty="0">
                <a:solidFill>
                  <a:srgbClr val="1A6E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소개</a:t>
            </a:r>
            <a:endParaRPr lang="ko-KR" altLang="en-US" sz="5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F6C271-18D4-4351-9D7F-115D2AD31415}"/>
              </a:ext>
            </a:extLst>
          </p:cNvPr>
          <p:cNvSpPr txBox="1"/>
          <p:nvPr/>
        </p:nvSpPr>
        <p:spPr>
          <a:xfrm>
            <a:off x="4318856" y="2118685"/>
            <a:ext cx="95021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rgbClr val="F1F3F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서비스 현황</a:t>
            </a:r>
            <a:endParaRPr lang="en-US" altLang="ko-KR" sz="4800" dirty="0">
              <a:solidFill>
                <a:srgbClr val="F1F3F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EC10AC-FDDA-4951-9CA1-7B291EBA40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6731" y="3374098"/>
            <a:ext cx="4837113" cy="14814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FDEBEC-7F39-4FBA-9157-B2DA28F8EFC7}"/>
              </a:ext>
            </a:extLst>
          </p:cNvPr>
          <p:cNvSpPr txBox="1"/>
          <p:nvPr/>
        </p:nvSpPr>
        <p:spPr>
          <a:xfrm>
            <a:off x="1587611" y="5143500"/>
            <a:ext cx="16597601" cy="3573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🙆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이력서를 작성하고 공유할 수 있는 서비스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🙆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기업의 채용공고를 확인하고 지원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🙅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개발자에게 최적화된 서비스 아님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🙅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리스펙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Github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연동을 통해 프로젝트가 포함된 포트폴리오 관리 가능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5008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793</TotalTime>
  <Words>1443</Words>
  <Application>Microsoft Office PowerPoint</Application>
  <PresentationFormat>사용자 지정</PresentationFormat>
  <Paragraphs>212</Paragraphs>
  <Slides>37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8" baseType="lpstr">
      <vt:lpstr>Calibri</vt:lpstr>
      <vt:lpstr>이사만루체 Medium</vt:lpstr>
      <vt:lpstr>Arial</vt:lpstr>
      <vt:lpstr>나눔바른고딕</vt:lpstr>
      <vt:lpstr>맑은 고딕</vt:lpstr>
      <vt:lpstr>나눔스퀘어 ExtraBold</vt:lpstr>
      <vt:lpstr>이사만루체 Bold</vt:lpstr>
      <vt:lpstr>Rix열정도</vt:lpstr>
      <vt:lpstr>Arial Black</vt:lpstr>
      <vt:lpstr>나눔스퀘어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김채은</cp:lastModifiedBy>
  <cp:revision>45</cp:revision>
  <dcterms:created xsi:type="dcterms:W3CDTF">2021-09-27T16:36:30Z</dcterms:created>
  <dcterms:modified xsi:type="dcterms:W3CDTF">2021-09-28T14:47:20Z</dcterms:modified>
</cp:coreProperties>
</file>